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x="18288000" cy="10287000"/>
  <p:notesSz cx="6858000" cy="9144000"/>
  <p:embeddedFontLst>
    <p:embeddedFont>
      <p:font typeface="Now Bold" charset="1" panose="00000800000000000000"/>
      <p:regular r:id="rId46"/>
    </p:embeddedFont>
    <p:embeddedFont>
      <p:font typeface="DM Sans Italics" charset="1" panose="00000000000000000000"/>
      <p:regular r:id="rId47"/>
    </p:embeddedFont>
    <p:embeddedFont>
      <p:font typeface="DM Sans" charset="1" panose="00000000000000000000"/>
      <p:regular r:id="rId48"/>
    </p:embeddedFont>
    <p:embeddedFont>
      <p:font typeface="Now" charset="1" panose="00000500000000000000"/>
      <p:regular r:id="rId49"/>
    </p:embeddedFont>
    <p:embeddedFont>
      <p:font typeface="Canva Sans Bold" charset="1" panose="020B0803030501040103"/>
      <p:regular r:id="rId50"/>
    </p:embeddedFont>
    <p:embeddedFont>
      <p:font typeface="Canva Sans" charset="1" panose="020B0503030501040103"/>
      <p:regular r:id="rId51"/>
    </p:embeddedFont>
    <p:embeddedFont>
      <p:font typeface="Canva Sans Italics" charset="1" panose="020B0503030501040103"/>
      <p:regular r:id="rId52"/>
    </p:embeddedFont>
    <p:embeddedFont>
      <p:font typeface="Canva Sans Bold Italics" charset="1" panose="020B0803030501040103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7.pn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7.pn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7.pn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7.pn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7.png" Type="http://schemas.openxmlformats.org/officeDocument/2006/relationships/image"/><Relationship Id="rId6" Target="../media/image4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9.pn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9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2.png" Type="http://schemas.openxmlformats.org/officeDocument/2006/relationships/image"/><Relationship Id="rId7" Target="../media/image5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9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4.png" Type="http://schemas.openxmlformats.org/officeDocument/2006/relationships/image"/><Relationship Id="rId7" Target="../media/image5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9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6.png" Type="http://schemas.openxmlformats.org/officeDocument/2006/relationships/image"/><Relationship Id="rId7" Target="../media/image5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9.png" Type="http://schemas.openxmlformats.org/officeDocument/2006/relationships/image"/><Relationship Id="rId4" Target="../media/image58.png" Type="http://schemas.openxmlformats.org/officeDocument/2006/relationships/image"/><Relationship Id="rId5" Target="../media/image5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jpe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7.png" Type="http://schemas.openxmlformats.org/officeDocument/2006/relationships/image"/><Relationship Id="rId6" Target="../media/image6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7.png" Type="http://schemas.openxmlformats.org/officeDocument/2006/relationships/image"/><Relationship Id="rId6" Target="../media/image61.png" Type="http://schemas.openxmlformats.org/officeDocument/2006/relationships/image"/><Relationship Id="rId7" Target="../media/image6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7.png" Type="http://schemas.openxmlformats.org/officeDocument/2006/relationships/image"/><Relationship Id="rId6" Target="../media/image63.png" Type="http://schemas.openxmlformats.org/officeDocument/2006/relationships/image"/><Relationship Id="rId7" Target="../media/image6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7.png" Type="http://schemas.openxmlformats.org/officeDocument/2006/relationships/image"/><Relationship Id="rId6" Target="../media/image65.png" Type="http://schemas.openxmlformats.org/officeDocument/2006/relationships/image"/><Relationship Id="rId7" Target="../media/image66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7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7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7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7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7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jpe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7.png" Type="http://schemas.openxmlformats.org/officeDocument/2006/relationships/image"/><Relationship Id="rId6" Target="../media/image67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7.png" Type="http://schemas.openxmlformats.org/officeDocument/2006/relationships/image"/><Relationship Id="rId6" Target="../media/image68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7.png" Type="http://schemas.openxmlformats.org/officeDocument/2006/relationships/image"/><Relationship Id="rId6" Target="../media/image69.png" Type="http://schemas.openxmlformats.org/officeDocument/2006/relationships/image"/><Relationship Id="rId7" Target="../media/image70.png" Type="http://schemas.openxmlformats.org/officeDocument/2006/relationships/image"/><Relationship Id="rId8" Target="../media/image71.png" Type="http://schemas.openxmlformats.org/officeDocument/2006/relationships/image"/><Relationship Id="rId9" Target="../media/image72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7.png" Type="http://schemas.openxmlformats.org/officeDocument/2006/relationships/image"/><Relationship Id="rId6" Target="../media/image73.png" Type="http://schemas.openxmlformats.org/officeDocument/2006/relationships/image"/><Relationship Id="rId7" Target="../media/image74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9.pn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7.png" Type="http://schemas.openxmlformats.org/officeDocument/2006/relationships/image"/><Relationship Id="rId6" Target="../media/image75.png" Type="http://schemas.openxmlformats.org/officeDocument/2006/relationships/image"/><Relationship Id="rId7" Target="../media/image76.png" Type="http://schemas.openxmlformats.org/officeDocument/2006/relationships/image"/><Relationship Id="rId8" Target="../media/image77.png" Type="http://schemas.openxmlformats.org/officeDocument/2006/relationships/image"/><Relationship Id="rId9" Target="../media/image78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7.png" Type="http://schemas.openxmlformats.org/officeDocument/2006/relationships/image"/><Relationship Id="rId6" Target="../media/image79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29.pn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29.pn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23.png" Type="http://schemas.openxmlformats.org/officeDocument/2006/relationships/image"/><Relationship Id="rId12" Target="../media/image24.svg" Type="http://schemas.openxmlformats.org/officeDocument/2006/relationships/image"/><Relationship Id="rId13" Target="../media/image25.png" Type="http://schemas.openxmlformats.org/officeDocument/2006/relationships/image"/><Relationship Id="rId14" Target="../media/image26.svg" Type="http://schemas.openxmlformats.org/officeDocument/2006/relationships/image"/><Relationship Id="rId15" Target="../media/image27.png" Type="http://schemas.openxmlformats.org/officeDocument/2006/relationships/image"/><Relationship Id="rId16" Target="../media/image28.svg" Type="http://schemas.openxmlformats.org/officeDocument/2006/relationships/image"/><Relationship Id="rId2" Target="../media/image1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7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7.pn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7.pn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Relationship Id="rId8" Target="../media/image4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48409">
            <a:off x="-1871927" y="7973496"/>
            <a:ext cx="6755091" cy="6130246"/>
          </a:xfrm>
          <a:custGeom>
            <a:avLst/>
            <a:gdLst/>
            <a:ahLst/>
            <a:cxnLst/>
            <a:rect r="r" b="b" t="t" l="l"/>
            <a:pathLst>
              <a:path h="6130246" w="6755091">
                <a:moveTo>
                  <a:pt x="0" y="0"/>
                </a:moveTo>
                <a:lnTo>
                  <a:pt x="6755092" y="0"/>
                </a:lnTo>
                <a:lnTo>
                  <a:pt x="6755092" y="6130246"/>
                </a:lnTo>
                <a:lnTo>
                  <a:pt x="0" y="61302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223819">
            <a:off x="10214960" y="-5715833"/>
            <a:ext cx="12596877" cy="11431666"/>
          </a:xfrm>
          <a:custGeom>
            <a:avLst/>
            <a:gdLst/>
            <a:ahLst/>
            <a:cxnLst/>
            <a:rect r="r" b="b" t="t" l="l"/>
            <a:pathLst>
              <a:path h="11431666" w="12596877">
                <a:moveTo>
                  <a:pt x="0" y="0"/>
                </a:moveTo>
                <a:lnTo>
                  <a:pt x="12596877" y="0"/>
                </a:lnTo>
                <a:lnTo>
                  <a:pt x="12596877" y="11431666"/>
                </a:lnTo>
                <a:lnTo>
                  <a:pt x="0" y="114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74634" y="4597934"/>
            <a:ext cx="10718510" cy="1394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46"/>
              </a:lnSpc>
            </a:pPr>
            <a:r>
              <a:rPr lang="en-US" sz="8208">
                <a:solidFill>
                  <a:srgbClr val="B100E8"/>
                </a:solidFill>
                <a:latin typeface="Now Bold"/>
              </a:rPr>
              <a:t>DETECTION SYSTEM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1028700" y="-143539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194833">
            <a:off x="14482979" y="8370874"/>
            <a:ext cx="5020066" cy="5020066"/>
          </a:xfrm>
          <a:custGeom>
            <a:avLst/>
            <a:gdLst/>
            <a:ahLst/>
            <a:cxnLst/>
            <a:rect r="r" b="b" t="t" l="l"/>
            <a:pathLst>
              <a:path h="5020066" w="5020066">
                <a:moveTo>
                  <a:pt x="0" y="0"/>
                </a:moveTo>
                <a:lnTo>
                  <a:pt x="5020067" y="0"/>
                </a:lnTo>
                <a:lnTo>
                  <a:pt x="5020067" y="5020066"/>
                </a:lnTo>
                <a:lnTo>
                  <a:pt x="0" y="5020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74634" y="3432013"/>
            <a:ext cx="8547187" cy="1308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45"/>
              </a:lnSpc>
            </a:pPr>
            <a:r>
              <a:rPr lang="en-US" sz="7658">
                <a:solidFill>
                  <a:srgbClr val="048AFF"/>
                </a:solidFill>
                <a:latin typeface="Now Bold"/>
              </a:rPr>
              <a:t>FASTAG FRAUD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91593" y="6716757"/>
            <a:ext cx="7827699" cy="43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83"/>
              </a:lnSpc>
              <a:spcBef>
                <a:spcPct val="0"/>
              </a:spcBef>
            </a:pPr>
            <a:r>
              <a:rPr lang="en-US" sz="2913">
                <a:solidFill>
                  <a:srgbClr val="FFFAEB"/>
                </a:solidFill>
                <a:latin typeface="DM Sans Italics"/>
              </a:rPr>
              <a:t>Presented by: Harshit Ghosh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674634" y="1969764"/>
            <a:ext cx="1173233" cy="1164700"/>
          </a:xfrm>
          <a:custGeom>
            <a:avLst/>
            <a:gdLst/>
            <a:ahLst/>
            <a:cxnLst/>
            <a:rect r="r" b="b" t="t" l="l"/>
            <a:pathLst>
              <a:path h="1164700" w="1173233">
                <a:moveTo>
                  <a:pt x="0" y="0"/>
                </a:moveTo>
                <a:lnTo>
                  <a:pt x="1173233" y="0"/>
                </a:lnTo>
                <a:lnTo>
                  <a:pt x="1173233" y="1164701"/>
                </a:lnTo>
                <a:lnTo>
                  <a:pt x="0" y="11647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086100" y="2156914"/>
            <a:ext cx="2002690" cy="78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31"/>
              </a:lnSpc>
              <a:spcBef>
                <a:spcPct val="0"/>
              </a:spcBef>
            </a:pPr>
            <a:r>
              <a:rPr lang="en-US" sz="2545" spc="-50">
                <a:solidFill>
                  <a:srgbClr val="FFFAEB"/>
                </a:solidFill>
                <a:latin typeface="DM Sans Italics"/>
              </a:rPr>
              <a:t>Studio Shodwe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344763" y="4270557"/>
            <a:ext cx="17894953" cy="17894953"/>
          </a:xfrm>
          <a:custGeom>
            <a:avLst/>
            <a:gdLst/>
            <a:ahLst/>
            <a:cxnLst/>
            <a:rect r="r" b="b" t="t" l="l"/>
            <a:pathLst>
              <a:path h="17894953" w="17894953">
                <a:moveTo>
                  <a:pt x="0" y="0"/>
                </a:moveTo>
                <a:lnTo>
                  <a:pt x="17894952" y="0"/>
                </a:lnTo>
                <a:lnTo>
                  <a:pt x="17894952" y="17894953"/>
                </a:lnTo>
                <a:lnTo>
                  <a:pt x="0" y="178949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24620" y="-1132633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33710" y="8634778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02713" y="2407340"/>
            <a:ext cx="7440464" cy="6227438"/>
          </a:xfrm>
          <a:custGeom>
            <a:avLst/>
            <a:gdLst/>
            <a:ahLst/>
            <a:cxnLst/>
            <a:rect r="r" b="b" t="t" l="l"/>
            <a:pathLst>
              <a:path h="6227438" w="7440464">
                <a:moveTo>
                  <a:pt x="0" y="0"/>
                </a:moveTo>
                <a:lnTo>
                  <a:pt x="7440464" y="0"/>
                </a:lnTo>
                <a:lnTo>
                  <a:pt x="7440464" y="6227438"/>
                </a:lnTo>
                <a:lnTo>
                  <a:pt x="0" y="62274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523561" y="2198060"/>
            <a:ext cx="9396391" cy="6436718"/>
          </a:xfrm>
          <a:custGeom>
            <a:avLst/>
            <a:gdLst/>
            <a:ahLst/>
            <a:cxnLst/>
            <a:rect r="r" b="b" t="t" l="l"/>
            <a:pathLst>
              <a:path h="6436718" w="9396391">
                <a:moveTo>
                  <a:pt x="0" y="0"/>
                </a:moveTo>
                <a:lnTo>
                  <a:pt x="9396391" y="0"/>
                </a:lnTo>
                <a:lnTo>
                  <a:pt x="9396391" y="6436718"/>
                </a:lnTo>
                <a:lnTo>
                  <a:pt x="0" y="64367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774990" y="424339"/>
            <a:ext cx="557956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Getting Insights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40530" y="8677910"/>
            <a:ext cx="744046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box for numeric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93246" y="8934767"/>
            <a:ext cx="744046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box for cateogary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344763" y="4270557"/>
            <a:ext cx="17894953" cy="17894953"/>
          </a:xfrm>
          <a:custGeom>
            <a:avLst/>
            <a:gdLst/>
            <a:ahLst/>
            <a:cxnLst/>
            <a:rect r="r" b="b" t="t" l="l"/>
            <a:pathLst>
              <a:path h="17894953" w="17894953">
                <a:moveTo>
                  <a:pt x="0" y="0"/>
                </a:moveTo>
                <a:lnTo>
                  <a:pt x="17894952" y="0"/>
                </a:lnTo>
                <a:lnTo>
                  <a:pt x="17894952" y="17894953"/>
                </a:lnTo>
                <a:lnTo>
                  <a:pt x="0" y="178949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24620" y="-1132633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33710" y="8634778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7113" y="2390619"/>
            <a:ext cx="9413076" cy="2752881"/>
          </a:xfrm>
          <a:custGeom>
            <a:avLst/>
            <a:gdLst/>
            <a:ahLst/>
            <a:cxnLst/>
            <a:rect r="r" b="b" t="t" l="l"/>
            <a:pathLst>
              <a:path h="2752881" w="9413076">
                <a:moveTo>
                  <a:pt x="0" y="0"/>
                </a:moveTo>
                <a:lnTo>
                  <a:pt x="9413076" y="0"/>
                </a:lnTo>
                <a:lnTo>
                  <a:pt x="9413076" y="2752881"/>
                </a:lnTo>
                <a:lnTo>
                  <a:pt x="0" y="27528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709861" y="3262058"/>
            <a:ext cx="7070129" cy="6404159"/>
          </a:xfrm>
          <a:custGeom>
            <a:avLst/>
            <a:gdLst/>
            <a:ahLst/>
            <a:cxnLst/>
            <a:rect r="r" b="b" t="t" l="l"/>
            <a:pathLst>
              <a:path h="6404159" w="7070129">
                <a:moveTo>
                  <a:pt x="0" y="0"/>
                </a:moveTo>
                <a:lnTo>
                  <a:pt x="7070129" y="0"/>
                </a:lnTo>
                <a:lnTo>
                  <a:pt x="7070129" y="6404159"/>
                </a:lnTo>
                <a:lnTo>
                  <a:pt x="0" y="64041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774990" y="424339"/>
            <a:ext cx="557956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Getting Insights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344763" y="4270557"/>
            <a:ext cx="17894953" cy="17894953"/>
          </a:xfrm>
          <a:custGeom>
            <a:avLst/>
            <a:gdLst/>
            <a:ahLst/>
            <a:cxnLst/>
            <a:rect r="r" b="b" t="t" l="l"/>
            <a:pathLst>
              <a:path h="17894953" w="17894953">
                <a:moveTo>
                  <a:pt x="0" y="0"/>
                </a:moveTo>
                <a:lnTo>
                  <a:pt x="17894952" y="0"/>
                </a:lnTo>
                <a:lnTo>
                  <a:pt x="17894952" y="17894953"/>
                </a:lnTo>
                <a:lnTo>
                  <a:pt x="0" y="178949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24620" y="-1132633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33710" y="8634778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7643" y="2684735"/>
            <a:ext cx="7717179" cy="6573565"/>
          </a:xfrm>
          <a:custGeom>
            <a:avLst/>
            <a:gdLst/>
            <a:ahLst/>
            <a:cxnLst/>
            <a:rect r="r" b="b" t="t" l="l"/>
            <a:pathLst>
              <a:path h="6573565" w="7717179">
                <a:moveTo>
                  <a:pt x="0" y="0"/>
                </a:moveTo>
                <a:lnTo>
                  <a:pt x="7717179" y="0"/>
                </a:lnTo>
                <a:lnTo>
                  <a:pt x="7717179" y="6573565"/>
                </a:lnTo>
                <a:lnTo>
                  <a:pt x="0" y="65735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181" t="0" r="-418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50189" y="2684735"/>
            <a:ext cx="7814032" cy="6573565"/>
          </a:xfrm>
          <a:custGeom>
            <a:avLst/>
            <a:gdLst/>
            <a:ahLst/>
            <a:cxnLst/>
            <a:rect r="r" b="b" t="t" l="l"/>
            <a:pathLst>
              <a:path h="6573565" w="7814032">
                <a:moveTo>
                  <a:pt x="0" y="0"/>
                </a:moveTo>
                <a:lnTo>
                  <a:pt x="7814032" y="0"/>
                </a:lnTo>
                <a:lnTo>
                  <a:pt x="7814032" y="6573565"/>
                </a:lnTo>
                <a:lnTo>
                  <a:pt x="0" y="65735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774990" y="424339"/>
            <a:ext cx="557956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Getting Insights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933319" y="1848279"/>
            <a:ext cx="442123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Feature Distributions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344763" y="4270557"/>
            <a:ext cx="17894953" cy="17894953"/>
          </a:xfrm>
          <a:custGeom>
            <a:avLst/>
            <a:gdLst/>
            <a:ahLst/>
            <a:cxnLst/>
            <a:rect r="r" b="b" t="t" l="l"/>
            <a:pathLst>
              <a:path h="17894953" w="17894953">
                <a:moveTo>
                  <a:pt x="0" y="0"/>
                </a:moveTo>
                <a:lnTo>
                  <a:pt x="17894952" y="0"/>
                </a:lnTo>
                <a:lnTo>
                  <a:pt x="17894952" y="17894953"/>
                </a:lnTo>
                <a:lnTo>
                  <a:pt x="0" y="178949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24620" y="-1132633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33710" y="8634778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2171811"/>
            <a:ext cx="5754293" cy="1938130"/>
          </a:xfrm>
          <a:custGeom>
            <a:avLst/>
            <a:gdLst/>
            <a:ahLst/>
            <a:cxnLst/>
            <a:rect r="r" b="b" t="t" l="l"/>
            <a:pathLst>
              <a:path h="1938130" w="5754293">
                <a:moveTo>
                  <a:pt x="0" y="0"/>
                </a:moveTo>
                <a:lnTo>
                  <a:pt x="5754293" y="0"/>
                </a:lnTo>
                <a:lnTo>
                  <a:pt x="5754293" y="1938131"/>
                </a:lnTo>
                <a:lnTo>
                  <a:pt x="0" y="19381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546275" y="4270557"/>
            <a:ext cx="12439121" cy="4850854"/>
          </a:xfrm>
          <a:custGeom>
            <a:avLst/>
            <a:gdLst/>
            <a:ahLst/>
            <a:cxnLst/>
            <a:rect r="r" b="b" t="t" l="l"/>
            <a:pathLst>
              <a:path h="4850854" w="12439121">
                <a:moveTo>
                  <a:pt x="0" y="0"/>
                </a:moveTo>
                <a:lnTo>
                  <a:pt x="12439120" y="0"/>
                </a:lnTo>
                <a:lnTo>
                  <a:pt x="12439120" y="4850855"/>
                </a:lnTo>
                <a:lnTo>
                  <a:pt x="0" y="48508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774990" y="424339"/>
            <a:ext cx="557956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Getting Insights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32267" y="2467463"/>
            <a:ext cx="462825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Getting Unique Values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344763" y="4270557"/>
            <a:ext cx="17894953" cy="17894953"/>
          </a:xfrm>
          <a:custGeom>
            <a:avLst/>
            <a:gdLst/>
            <a:ahLst/>
            <a:cxnLst/>
            <a:rect r="r" b="b" t="t" l="l"/>
            <a:pathLst>
              <a:path h="17894953" w="17894953">
                <a:moveTo>
                  <a:pt x="0" y="0"/>
                </a:moveTo>
                <a:lnTo>
                  <a:pt x="17894952" y="0"/>
                </a:lnTo>
                <a:lnTo>
                  <a:pt x="17894952" y="17894953"/>
                </a:lnTo>
                <a:lnTo>
                  <a:pt x="0" y="178949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24620" y="-1132633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33710" y="8634778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34482" y="1464182"/>
            <a:ext cx="11917684" cy="7358635"/>
          </a:xfrm>
          <a:custGeom>
            <a:avLst/>
            <a:gdLst/>
            <a:ahLst/>
            <a:cxnLst/>
            <a:rect r="r" b="b" t="t" l="l"/>
            <a:pathLst>
              <a:path h="7358635" w="11917684">
                <a:moveTo>
                  <a:pt x="0" y="0"/>
                </a:moveTo>
                <a:lnTo>
                  <a:pt x="11917684" y="0"/>
                </a:lnTo>
                <a:lnTo>
                  <a:pt x="11917684" y="7358636"/>
                </a:lnTo>
                <a:lnTo>
                  <a:pt x="0" y="73586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774990" y="424339"/>
            <a:ext cx="557956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Getting Insights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041088" y="0"/>
            <a:ext cx="6782652" cy="10287000"/>
            <a:chOff x="0" y="0"/>
            <a:chExt cx="1786377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8637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86377">
                  <a:moveTo>
                    <a:pt x="0" y="0"/>
                  </a:moveTo>
                  <a:lnTo>
                    <a:pt x="1786377" y="0"/>
                  </a:lnTo>
                  <a:lnTo>
                    <a:pt x="1786377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1786377" cy="27188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486492">
            <a:off x="15563637" y="8055643"/>
            <a:ext cx="3391326" cy="3387087"/>
          </a:xfrm>
          <a:custGeom>
            <a:avLst/>
            <a:gdLst/>
            <a:ahLst/>
            <a:cxnLst/>
            <a:rect r="r" b="b" t="t" l="l"/>
            <a:pathLst>
              <a:path h="3387087" w="3391326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973881">
            <a:off x="12869941" y="-1899995"/>
            <a:ext cx="3391326" cy="3387087"/>
          </a:xfrm>
          <a:custGeom>
            <a:avLst/>
            <a:gdLst/>
            <a:ahLst/>
            <a:cxnLst/>
            <a:rect r="r" b="b" t="t" l="l"/>
            <a:pathLst>
              <a:path h="3387087" w="3391326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074033" y="452899"/>
            <a:ext cx="5428960" cy="2272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119"/>
              </a:lnSpc>
              <a:spcBef>
                <a:spcPct val="0"/>
              </a:spcBef>
            </a:pPr>
            <a:r>
              <a:rPr lang="en-US" sz="6560">
                <a:solidFill>
                  <a:srgbClr val="048AFF"/>
                </a:solidFill>
                <a:latin typeface="Now Bold"/>
              </a:rPr>
              <a:t>Feature Engineering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4862884" y="4179997"/>
            <a:ext cx="1757360" cy="175736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719414" y="4122847"/>
            <a:ext cx="7846190" cy="2378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57">
                <a:solidFill>
                  <a:srgbClr val="FFFFFF"/>
                </a:solidFill>
                <a:latin typeface="DM Sans"/>
              </a:rPr>
              <a:t>C</a:t>
            </a:r>
            <a:r>
              <a:rPr lang="en-US" sz="2157">
                <a:solidFill>
                  <a:srgbClr val="FFFFFF"/>
                </a:solidFill>
                <a:latin typeface="DM Sans"/>
              </a:rPr>
              <a:t>reating new features to enhance model performance.</a:t>
            </a:r>
          </a:p>
          <a:p>
            <a:pPr algn="l" marL="465827" indent="-232914" lvl="1">
              <a:lnSpc>
                <a:spcPts val="3150"/>
              </a:lnSpc>
              <a:buFont typeface="Arial"/>
              <a:buChar char="•"/>
            </a:pPr>
            <a:r>
              <a:rPr lang="en-US" sz="2157">
                <a:solidFill>
                  <a:srgbClr val="FFFFFF"/>
                </a:solidFill>
                <a:latin typeface="DM Sans"/>
              </a:rPr>
              <a:t>Examples of features</a:t>
            </a:r>
          </a:p>
          <a:p>
            <a:pPr algn="l" marL="465827" indent="-232914" lvl="1">
              <a:lnSpc>
                <a:spcPts val="3150"/>
              </a:lnSpc>
              <a:buFont typeface="Arial"/>
              <a:buChar char="•"/>
            </a:pPr>
            <a:r>
              <a:rPr lang="en-US" sz="2157">
                <a:solidFill>
                  <a:srgbClr val="FFFFFF"/>
                </a:solidFill>
                <a:latin typeface="DM Sans"/>
              </a:rPr>
              <a:t>Transaction time and frequency.</a:t>
            </a:r>
          </a:p>
          <a:p>
            <a:pPr algn="l" marL="465827" indent="-232914" lvl="1">
              <a:lnSpc>
                <a:spcPts val="3150"/>
              </a:lnSpc>
              <a:buFont typeface="Arial"/>
              <a:buChar char="•"/>
            </a:pPr>
            <a:r>
              <a:rPr lang="en-US" sz="2157">
                <a:solidFill>
                  <a:srgbClr val="FFFFFF"/>
                </a:solidFill>
                <a:latin typeface="DM Sans"/>
              </a:rPr>
              <a:t>Amount patterns.</a:t>
            </a:r>
          </a:p>
          <a:p>
            <a:pPr algn="l">
              <a:lnSpc>
                <a:spcPts val="3150"/>
              </a:lnSpc>
            </a:pPr>
            <a:r>
              <a:rPr lang="en-US" sz="2157">
                <a:solidFill>
                  <a:srgbClr val="FFFFFF"/>
                </a:solidFill>
                <a:latin typeface="DM Sans"/>
              </a:rPr>
              <a:t>Importance of selecting relevant and impactful features.</a:t>
            </a:r>
          </a:p>
          <a:p>
            <a:pPr algn="l">
              <a:lnSpc>
                <a:spcPts val="3150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5252879" y="4617083"/>
            <a:ext cx="977370" cy="883187"/>
          </a:xfrm>
          <a:custGeom>
            <a:avLst/>
            <a:gdLst/>
            <a:ahLst/>
            <a:cxnLst/>
            <a:rect r="r" b="b" t="t" l="l"/>
            <a:pathLst>
              <a:path h="883187" w="977370">
                <a:moveTo>
                  <a:pt x="0" y="0"/>
                </a:moveTo>
                <a:lnTo>
                  <a:pt x="977370" y="0"/>
                </a:lnTo>
                <a:lnTo>
                  <a:pt x="977370" y="883187"/>
                </a:lnTo>
                <a:lnTo>
                  <a:pt x="0" y="8831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68424" y="7867652"/>
            <a:ext cx="5257108" cy="5250537"/>
          </a:xfrm>
          <a:custGeom>
            <a:avLst/>
            <a:gdLst/>
            <a:ahLst/>
            <a:cxnLst/>
            <a:rect r="r" b="b" t="t" l="l"/>
            <a:pathLst>
              <a:path h="5250537" w="5257108">
                <a:moveTo>
                  <a:pt x="0" y="0"/>
                </a:moveTo>
                <a:lnTo>
                  <a:pt x="5257108" y="0"/>
                </a:lnTo>
                <a:lnTo>
                  <a:pt x="5257108" y="5250536"/>
                </a:lnTo>
                <a:lnTo>
                  <a:pt x="0" y="52505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31023" y="-2171348"/>
            <a:ext cx="5257108" cy="5250537"/>
          </a:xfrm>
          <a:custGeom>
            <a:avLst/>
            <a:gdLst/>
            <a:ahLst/>
            <a:cxnLst/>
            <a:rect r="r" b="b" t="t" l="l"/>
            <a:pathLst>
              <a:path h="5250537" w="5257108">
                <a:moveTo>
                  <a:pt x="0" y="0"/>
                </a:moveTo>
                <a:lnTo>
                  <a:pt x="5257108" y="0"/>
                </a:lnTo>
                <a:lnTo>
                  <a:pt x="5257108" y="5250537"/>
                </a:lnTo>
                <a:lnTo>
                  <a:pt x="0" y="52505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28700" y="-143539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028700"/>
            <a:ext cx="6727146" cy="6930028"/>
          </a:xfrm>
          <a:custGeom>
            <a:avLst/>
            <a:gdLst/>
            <a:ahLst/>
            <a:cxnLst/>
            <a:rect r="r" b="b" t="t" l="l"/>
            <a:pathLst>
              <a:path h="6930028" w="6727146">
                <a:moveTo>
                  <a:pt x="0" y="0"/>
                </a:moveTo>
                <a:lnTo>
                  <a:pt x="6727146" y="0"/>
                </a:lnTo>
                <a:lnTo>
                  <a:pt x="6727146" y="6930028"/>
                </a:lnTo>
                <a:lnTo>
                  <a:pt x="0" y="69300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148825" y="6626168"/>
            <a:ext cx="9677234" cy="2665121"/>
          </a:xfrm>
          <a:custGeom>
            <a:avLst/>
            <a:gdLst/>
            <a:ahLst/>
            <a:cxnLst/>
            <a:rect r="r" b="b" t="t" l="l"/>
            <a:pathLst>
              <a:path h="2665121" w="9677234">
                <a:moveTo>
                  <a:pt x="0" y="0"/>
                </a:moveTo>
                <a:lnTo>
                  <a:pt x="9677234" y="0"/>
                </a:lnTo>
                <a:lnTo>
                  <a:pt x="9677234" y="2665120"/>
                </a:lnTo>
                <a:lnTo>
                  <a:pt x="0" y="26651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05633" y="298468"/>
            <a:ext cx="346769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Data Conversion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933620" y="5770365"/>
            <a:ext cx="369584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Time Extraction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68424" y="7867652"/>
            <a:ext cx="5257108" cy="5250537"/>
          </a:xfrm>
          <a:custGeom>
            <a:avLst/>
            <a:gdLst/>
            <a:ahLst/>
            <a:cxnLst/>
            <a:rect r="r" b="b" t="t" l="l"/>
            <a:pathLst>
              <a:path h="5250537" w="5257108">
                <a:moveTo>
                  <a:pt x="0" y="0"/>
                </a:moveTo>
                <a:lnTo>
                  <a:pt x="5257108" y="0"/>
                </a:lnTo>
                <a:lnTo>
                  <a:pt x="5257108" y="5250536"/>
                </a:lnTo>
                <a:lnTo>
                  <a:pt x="0" y="52505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31023" y="-2171348"/>
            <a:ext cx="5257108" cy="5250537"/>
          </a:xfrm>
          <a:custGeom>
            <a:avLst/>
            <a:gdLst/>
            <a:ahLst/>
            <a:cxnLst/>
            <a:rect r="r" b="b" t="t" l="l"/>
            <a:pathLst>
              <a:path h="5250537" w="5257108">
                <a:moveTo>
                  <a:pt x="0" y="0"/>
                </a:moveTo>
                <a:lnTo>
                  <a:pt x="5257108" y="0"/>
                </a:lnTo>
                <a:lnTo>
                  <a:pt x="5257108" y="5250537"/>
                </a:lnTo>
                <a:lnTo>
                  <a:pt x="0" y="52505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28700" y="-143539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86100" y="1028700"/>
            <a:ext cx="10776025" cy="1472500"/>
          </a:xfrm>
          <a:custGeom>
            <a:avLst/>
            <a:gdLst/>
            <a:ahLst/>
            <a:cxnLst/>
            <a:rect r="r" b="b" t="t" l="l"/>
            <a:pathLst>
              <a:path h="1472500" w="10776025">
                <a:moveTo>
                  <a:pt x="0" y="0"/>
                </a:moveTo>
                <a:lnTo>
                  <a:pt x="10776025" y="0"/>
                </a:lnTo>
                <a:lnTo>
                  <a:pt x="10776025" y="1472500"/>
                </a:lnTo>
                <a:lnTo>
                  <a:pt x="0" y="1472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57504" y="4436426"/>
            <a:ext cx="10504620" cy="3992124"/>
          </a:xfrm>
          <a:custGeom>
            <a:avLst/>
            <a:gdLst/>
            <a:ahLst/>
            <a:cxnLst/>
            <a:rect r="r" b="b" t="t" l="l"/>
            <a:pathLst>
              <a:path h="3992124" w="10504620">
                <a:moveTo>
                  <a:pt x="0" y="0"/>
                </a:moveTo>
                <a:lnTo>
                  <a:pt x="10504621" y="0"/>
                </a:lnTo>
                <a:lnTo>
                  <a:pt x="10504621" y="3992124"/>
                </a:lnTo>
                <a:lnTo>
                  <a:pt x="0" y="39921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68424" y="7867652"/>
            <a:ext cx="5257108" cy="5250537"/>
          </a:xfrm>
          <a:custGeom>
            <a:avLst/>
            <a:gdLst/>
            <a:ahLst/>
            <a:cxnLst/>
            <a:rect r="r" b="b" t="t" l="l"/>
            <a:pathLst>
              <a:path h="5250537" w="5257108">
                <a:moveTo>
                  <a:pt x="0" y="0"/>
                </a:moveTo>
                <a:lnTo>
                  <a:pt x="5257108" y="0"/>
                </a:lnTo>
                <a:lnTo>
                  <a:pt x="5257108" y="5250536"/>
                </a:lnTo>
                <a:lnTo>
                  <a:pt x="0" y="52505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31023" y="-2171348"/>
            <a:ext cx="5257108" cy="5250537"/>
          </a:xfrm>
          <a:custGeom>
            <a:avLst/>
            <a:gdLst/>
            <a:ahLst/>
            <a:cxnLst/>
            <a:rect r="r" b="b" t="t" l="l"/>
            <a:pathLst>
              <a:path h="5250537" w="5257108">
                <a:moveTo>
                  <a:pt x="0" y="0"/>
                </a:moveTo>
                <a:lnTo>
                  <a:pt x="5257108" y="0"/>
                </a:lnTo>
                <a:lnTo>
                  <a:pt x="5257108" y="5250537"/>
                </a:lnTo>
                <a:lnTo>
                  <a:pt x="0" y="52505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28700" y="-143539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0130" y="1458363"/>
            <a:ext cx="11406608" cy="5402410"/>
          </a:xfrm>
          <a:custGeom>
            <a:avLst/>
            <a:gdLst/>
            <a:ahLst/>
            <a:cxnLst/>
            <a:rect r="r" b="b" t="t" l="l"/>
            <a:pathLst>
              <a:path h="5402410" w="11406608">
                <a:moveTo>
                  <a:pt x="0" y="0"/>
                </a:moveTo>
                <a:lnTo>
                  <a:pt x="11406608" y="0"/>
                </a:lnTo>
                <a:lnTo>
                  <a:pt x="11406608" y="5402410"/>
                </a:lnTo>
                <a:lnTo>
                  <a:pt x="0" y="54024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193222" y="7537803"/>
            <a:ext cx="9866355" cy="2300568"/>
          </a:xfrm>
          <a:custGeom>
            <a:avLst/>
            <a:gdLst/>
            <a:ahLst/>
            <a:cxnLst/>
            <a:rect r="r" b="b" t="t" l="l"/>
            <a:pathLst>
              <a:path h="2300568" w="9866355">
                <a:moveTo>
                  <a:pt x="0" y="0"/>
                </a:moveTo>
                <a:lnTo>
                  <a:pt x="9866355" y="0"/>
                </a:lnTo>
                <a:lnTo>
                  <a:pt x="9866355" y="2300568"/>
                </a:lnTo>
                <a:lnTo>
                  <a:pt x="0" y="23005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53839" y="555326"/>
            <a:ext cx="614198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X,Y Define and Train and Split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041088" y="0"/>
            <a:ext cx="6782652" cy="10287000"/>
            <a:chOff x="0" y="0"/>
            <a:chExt cx="1786377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8637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86377">
                  <a:moveTo>
                    <a:pt x="0" y="0"/>
                  </a:moveTo>
                  <a:lnTo>
                    <a:pt x="1786377" y="0"/>
                  </a:lnTo>
                  <a:lnTo>
                    <a:pt x="1786377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1786377" cy="27188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486492">
            <a:off x="15563637" y="8055643"/>
            <a:ext cx="3391326" cy="3387087"/>
          </a:xfrm>
          <a:custGeom>
            <a:avLst/>
            <a:gdLst/>
            <a:ahLst/>
            <a:cxnLst/>
            <a:rect r="r" b="b" t="t" l="l"/>
            <a:pathLst>
              <a:path h="3387087" w="3391326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973881">
            <a:off x="12869941" y="-1899995"/>
            <a:ext cx="3391326" cy="3387087"/>
          </a:xfrm>
          <a:custGeom>
            <a:avLst/>
            <a:gdLst/>
            <a:ahLst/>
            <a:cxnLst/>
            <a:rect r="r" b="b" t="t" l="l"/>
            <a:pathLst>
              <a:path h="3387087" w="3391326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074033" y="452899"/>
            <a:ext cx="5339762" cy="2272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119"/>
              </a:lnSpc>
              <a:spcBef>
                <a:spcPct val="0"/>
              </a:spcBef>
            </a:pPr>
            <a:r>
              <a:rPr lang="en-US" sz="6560">
                <a:solidFill>
                  <a:srgbClr val="048AFF"/>
                </a:solidFill>
                <a:latin typeface="Now Bold"/>
              </a:rPr>
              <a:t> Model Evaluation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4862884" y="4264820"/>
            <a:ext cx="1757360" cy="175736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5376971" y="4615800"/>
            <a:ext cx="729185" cy="1055399"/>
          </a:xfrm>
          <a:custGeom>
            <a:avLst/>
            <a:gdLst/>
            <a:ahLst/>
            <a:cxnLst/>
            <a:rect r="r" b="b" t="t" l="l"/>
            <a:pathLst>
              <a:path h="1055399" w="729185">
                <a:moveTo>
                  <a:pt x="0" y="0"/>
                </a:moveTo>
                <a:lnTo>
                  <a:pt x="729185" y="0"/>
                </a:lnTo>
                <a:lnTo>
                  <a:pt x="729185" y="1055400"/>
                </a:lnTo>
                <a:lnTo>
                  <a:pt x="0" y="105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620244" y="3810786"/>
            <a:ext cx="3054282" cy="454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9"/>
              </a:lnSpc>
            </a:pPr>
            <a:r>
              <a:rPr lang="en-US" sz="2611">
                <a:solidFill>
                  <a:srgbClr val="B100E8"/>
                </a:solidFill>
                <a:latin typeface="Now Bold"/>
              </a:rPr>
              <a:t>Analysis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19414" y="4399526"/>
            <a:ext cx="7846190" cy="2378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5827" indent="-232914" lvl="1">
              <a:lnSpc>
                <a:spcPts val="3150"/>
              </a:lnSpc>
              <a:buFont typeface="Arial"/>
              <a:buChar char="•"/>
            </a:pPr>
            <a:r>
              <a:rPr lang="en-US" sz="2157">
                <a:solidFill>
                  <a:srgbClr val="FFFFFF"/>
                </a:solidFill>
                <a:latin typeface="DM Sans"/>
              </a:rPr>
              <a:t>Evaluating the model using metrics such as accuracy, precision, recall, and F1-score.</a:t>
            </a:r>
          </a:p>
          <a:p>
            <a:pPr algn="l" marL="465827" indent="-232914" lvl="1">
              <a:lnSpc>
                <a:spcPts val="3150"/>
              </a:lnSpc>
              <a:buFont typeface="Arial"/>
              <a:buChar char="•"/>
            </a:pPr>
            <a:r>
              <a:rPr lang="en-US" sz="2157">
                <a:solidFill>
                  <a:srgbClr val="FFFFFF"/>
                </a:solidFill>
                <a:latin typeface="DM Sans"/>
              </a:rPr>
              <a:t>Conducting cross-validation to ensure model robustness.</a:t>
            </a:r>
          </a:p>
          <a:p>
            <a:pPr algn="l" marL="465827" indent="-232914" lvl="1">
              <a:lnSpc>
                <a:spcPts val="3150"/>
              </a:lnSpc>
              <a:buFont typeface="Arial"/>
              <a:buChar char="•"/>
            </a:pPr>
            <a:r>
              <a:rPr lang="en-US" sz="2157">
                <a:solidFill>
                  <a:srgbClr val="FFFFFF"/>
                </a:solidFill>
                <a:latin typeface="DM Sans"/>
              </a:rPr>
              <a:t>Analyzing the confusion matrix to understand false positives and false negatives.</a:t>
            </a:r>
          </a:p>
          <a:p>
            <a:pPr algn="l">
              <a:lnSpc>
                <a:spcPts val="315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89719" y="-1276542"/>
            <a:ext cx="2556280" cy="2553085"/>
          </a:xfrm>
          <a:custGeom>
            <a:avLst/>
            <a:gdLst/>
            <a:ahLst/>
            <a:cxnLst/>
            <a:rect r="r" b="b" t="t" l="l"/>
            <a:pathLst>
              <a:path h="2553085" w="2556280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589607" y="0"/>
            <a:ext cx="8698393" cy="10400373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0" t="-27458" r="-153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584476" y="8616204"/>
            <a:ext cx="4010261" cy="4005248"/>
          </a:xfrm>
          <a:custGeom>
            <a:avLst/>
            <a:gdLst/>
            <a:ahLst/>
            <a:cxnLst/>
            <a:rect r="r" b="b" t="t" l="l"/>
            <a:pathLst>
              <a:path h="4005248" w="4010261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15104" y="1585374"/>
            <a:ext cx="5189556" cy="888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73"/>
              </a:lnSpc>
            </a:pPr>
            <a:r>
              <a:rPr lang="en-US" sz="5160">
                <a:solidFill>
                  <a:srgbClr val="048AFF"/>
                </a:solidFill>
                <a:latin typeface="Now Bold"/>
              </a:rPr>
              <a:t>Introduction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25047" y="2885482"/>
            <a:ext cx="7278656" cy="4811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3178" indent="-286589" lvl="1">
              <a:lnSpc>
                <a:spcPts val="3876"/>
              </a:lnSpc>
              <a:buFont typeface="Arial"/>
              <a:buChar char="•"/>
            </a:pPr>
            <a:r>
              <a:rPr lang="en-US" sz="2654">
                <a:solidFill>
                  <a:srgbClr val="FFFFFF"/>
                </a:solidFill>
                <a:latin typeface="DM Sans"/>
              </a:rPr>
              <a:t>FastTag is an electronic toll collection system in India.</a:t>
            </a:r>
          </a:p>
          <a:p>
            <a:pPr algn="l" marL="573178" indent="-286589" lvl="1">
              <a:lnSpc>
                <a:spcPts val="3876"/>
              </a:lnSpc>
              <a:buFont typeface="Arial"/>
              <a:buChar char="•"/>
            </a:pPr>
            <a:r>
              <a:rPr lang="en-US" sz="2654">
                <a:solidFill>
                  <a:srgbClr val="FFFFFF"/>
                </a:solidFill>
                <a:latin typeface="DM Sans"/>
              </a:rPr>
              <a:t>It uses Radio Frequency Identification (RFID) technology for automatic toll payments.</a:t>
            </a:r>
          </a:p>
          <a:p>
            <a:pPr algn="l" marL="573178" indent="-286589" lvl="1">
              <a:lnSpc>
                <a:spcPts val="3876"/>
              </a:lnSpc>
              <a:buFont typeface="Arial"/>
              <a:buChar char="•"/>
            </a:pPr>
            <a:r>
              <a:rPr lang="en-US" sz="2654">
                <a:solidFill>
                  <a:srgbClr val="FFFFFF"/>
                </a:solidFill>
                <a:latin typeface="DM Sans"/>
              </a:rPr>
              <a:t>With the increasing adoption of FastTags, fraudulent activities have also surged.</a:t>
            </a:r>
          </a:p>
          <a:p>
            <a:pPr algn="l" marL="573178" indent="-286589" lvl="1">
              <a:lnSpc>
                <a:spcPts val="3876"/>
              </a:lnSpc>
              <a:buFont typeface="Arial"/>
              <a:buChar char="•"/>
            </a:pPr>
            <a:r>
              <a:rPr lang="en-US" sz="2654">
                <a:solidFill>
                  <a:srgbClr val="FFFFFF"/>
                </a:solidFill>
                <a:latin typeface="DM Sans"/>
              </a:rPr>
              <a:t>This presentation outlines our approach to detecting and preventing FastTag fraud.</a:t>
            </a:r>
          </a:p>
          <a:p>
            <a:pPr algn="l">
              <a:lnSpc>
                <a:spcPts val="3876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855821" y="769658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792965" y="-4982246"/>
            <a:ext cx="8083465" cy="8073361"/>
          </a:xfrm>
          <a:custGeom>
            <a:avLst/>
            <a:gdLst/>
            <a:ahLst/>
            <a:cxnLst/>
            <a:rect r="r" b="b" t="t" l="l"/>
            <a:pathLst>
              <a:path h="8073361" w="8083465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344763" y="4270557"/>
            <a:ext cx="17894953" cy="17894953"/>
          </a:xfrm>
          <a:custGeom>
            <a:avLst/>
            <a:gdLst/>
            <a:ahLst/>
            <a:cxnLst/>
            <a:rect r="r" b="b" t="t" l="l"/>
            <a:pathLst>
              <a:path h="17894953" w="17894953">
                <a:moveTo>
                  <a:pt x="0" y="0"/>
                </a:moveTo>
                <a:lnTo>
                  <a:pt x="17894952" y="0"/>
                </a:lnTo>
                <a:lnTo>
                  <a:pt x="17894952" y="17894953"/>
                </a:lnTo>
                <a:lnTo>
                  <a:pt x="0" y="178949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24620" y="-1132633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33710" y="8634778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53549" y="1748518"/>
            <a:ext cx="9887172" cy="7623843"/>
          </a:xfrm>
          <a:custGeom>
            <a:avLst/>
            <a:gdLst/>
            <a:ahLst/>
            <a:cxnLst/>
            <a:rect r="r" b="b" t="t" l="l"/>
            <a:pathLst>
              <a:path h="7623843" w="9887172">
                <a:moveTo>
                  <a:pt x="0" y="0"/>
                </a:moveTo>
                <a:lnTo>
                  <a:pt x="9887172" y="0"/>
                </a:lnTo>
                <a:lnTo>
                  <a:pt x="9887172" y="7623843"/>
                </a:lnTo>
                <a:lnTo>
                  <a:pt x="0" y="76238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38586" y="962025"/>
            <a:ext cx="812839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Model Declaraion and Hyperparameter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344763" y="4270557"/>
            <a:ext cx="17894953" cy="17894953"/>
          </a:xfrm>
          <a:custGeom>
            <a:avLst/>
            <a:gdLst/>
            <a:ahLst/>
            <a:cxnLst/>
            <a:rect r="r" b="b" t="t" l="l"/>
            <a:pathLst>
              <a:path h="17894953" w="17894953">
                <a:moveTo>
                  <a:pt x="0" y="0"/>
                </a:moveTo>
                <a:lnTo>
                  <a:pt x="17894952" y="0"/>
                </a:lnTo>
                <a:lnTo>
                  <a:pt x="17894952" y="17894953"/>
                </a:lnTo>
                <a:lnTo>
                  <a:pt x="0" y="178949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24620" y="-1132633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33710" y="8634778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06759" y="1028700"/>
            <a:ext cx="11676537" cy="2824562"/>
          </a:xfrm>
          <a:custGeom>
            <a:avLst/>
            <a:gdLst/>
            <a:ahLst/>
            <a:cxnLst/>
            <a:rect r="r" b="b" t="t" l="l"/>
            <a:pathLst>
              <a:path h="2824562" w="11676537">
                <a:moveTo>
                  <a:pt x="0" y="0"/>
                </a:moveTo>
                <a:lnTo>
                  <a:pt x="11676537" y="0"/>
                </a:lnTo>
                <a:lnTo>
                  <a:pt x="11676537" y="2824562"/>
                </a:lnTo>
                <a:lnTo>
                  <a:pt x="0" y="28245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61543" y="4270557"/>
            <a:ext cx="9723502" cy="5616051"/>
          </a:xfrm>
          <a:custGeom>
            <a:avLst/>
            <a:gdLst/>
            <a:ahLst/>
            <a:cxnLst/>
            <a:rect r="r" b="b" t="t" l="l"/>
            <a:pathLst>
              <a:path h="5616051" w="9723502">
                <a:moveTo>
                  <a:pt x="0" y="0"/>
                </a:moveTo>
                <a:lnTo>
                  <a:pt x="9723502" y="0"/>
                </a:lnTo>
                <a:lnTo>
                  <a:pt x="9723502" y="5616052"/>
                </a:lnTo>
                <a:lnTo>
                  <a:pt x="0" y="56160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622448" y="196057"/>
            <a:ext cx="520169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Evaluation of Best Model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344763" y="4270557"/>
            <a:ext cx="17894953" cy="17894953"/>
          </a:xfrm>
          <a:custGeom>
            <a:avLst/>
            <a:gdLst/>
            <a:ahLst/>
            <a:cxnLst/>
            <a:rect r="r" b="b" t="t" l="l"/>
            <a:pathLst>
              <a:path h="17894953" w="17894953">
                <a:moveTo>
                  <a:pt x="0" y="0"/>
                </a:moveTo>
                <a:lnTo>
                  <a:pt x="17894952" y="0"/>
                </a:lnTo>
                <a:lnTo>
                  <a:pt x="17894952" y="17894953"/>
                </a:lnTo>
                <a:lnTo>
                  <a:pt x="0" y="178949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24620" y="-1132633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33710" y="8634778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764229" y="5317442"/>
            <a:ext cx="10523771" cy="4969558"/>
          </a:xfrm>
          <a:custGeom>
            <a:avLst/>
            <a:gdLst/>
            <a:ahLst/>
            <a:cxnLst/>
            <a:rect r="r" b="b" t="t" l="l"/>
            <a:pathLst>
              <a:path h="4969558" w="10523771">
                <a:moveTo>
                  <a:pt x="0" y="0"/>
                </a:moveTo>
                <a:lnTo>
                  <a:pt x="10523771" y="0"/>
                </a:lnTo>
                <a:lnTo>
                  <a:pt x="10523771" y="4969558"/>
                </a:lnTo>
                <a:lnTo>
                  <a:pt x="0" y="49695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0122" y="0"/>
            <a:ext cx="8817429" cy="5143500"/>
          </a:xfrm>
          <a:custGeom>
            <a:avLst/>
            <a:gdLst/>
            <a:ahLst/>
            <a:cxnLst/>
            <a:rect r="r" b="b" t="t" l="l"/>
            <a:pathLst>
              <a:path h="5143500" w="8817429">
                <a:moveTo>
                  <a:pt x="0" y="0"/>
                </a:moveTo>
                <a:lnTo>
                  <a:pt x="8817429" y="0"/>
                </a:lnTo>
                <a:lnTo>
                  <a:pt x="8817429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723336" y="2248217"/>
            <a:ext cx="491162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Getting All Model Score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344763" y="4270557"/>
            <a:ext cx="17894953" cy="17894953"/>
          </a:xfrm>
          <a:custGeom>
            <a:avLst/>
            <a:gdLst/>
            <a:ahLst/>
            <a:cxnLst/>
            <a:rect r="r" b="b" t="t" l="l"/>
            <a:pathLst>
              <a:path h="17894953" w="17894953">
                <a:moveTo>
                  <a:pt x="0" y="0"/>
                </a:moveTo>
                <a:lnTo>
                  <a:pt x="17894952" y="0"/>
                </a:lnTo>
                <a:lnTo>
                  <a:pt x="17894952" y="17894953"/>
                </a:lnTo>
                <a:lnTo>
                  <a:pt x="0" y="178949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24620" y="-1132633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33710" y="8634778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29670" y="519589"/>
            <a:ext cx="6763287" cy="6929870"/>
          </a:xfrm>
          <a:custGeom>
            <a:avLst/>
            <a:gdLst/>
            <a:ahLst/>
            <a:cxnLst/>
            <a:rect r="r" b="b" t="t" l="l"/>
            <a:pathLst>
              <a:path h="6929870" w="6763287">
                <a:moveTo>
                  <a:pt x="0" y="0"/>
                </a:moveTo>
                <a:lnTo>
                  <a:pt x="6763287" y="0"/>
                </a:lnTo>
                <a:lnTo>
                  <a:pt x="6763287" y="6929870"/>
                </a:lnTo>
                <a:lnTo>
                  <a:pt x="0" y="69298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454071" y="3802769"/>
            <a:ext cx="8805229" cy="5934622"/>
          </a:xfrm>
          <a:custGeom>
            <a:avLst/>
            <a:gdLst/>
            <a:ahLst/>
            <a:cxnLst/>
            <a:rect r="r" b="b" t="t" l="l"/>
            <a:pathLst>
              <a:path h="5934622" w="8805229">
                <a:moveTo>
                  <a:pt x="0" y="0"/>
                </a:moveTo>
                <a:lnTo>
                  <a:pt x="8805229" y="0"/>
                </a:lnTo>
                <a:lnTo>
                  <a:pt x="8805229" y="5934623"/>
                </a:lnTo>
                <a:lnTo>
                  <a:pt x="0" y="59346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550189" y="1591421"/>
            <a:ext cx="467811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Plotting Score Of Each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344763" y="4270557"/>
            <a:ext cx="17894953" cy="17894953"/>
          </a:xfrm>
          <a:custGeom>
            <a:avLst/>
            <a:gdLst/>
            <a:ahLst/>
            <a:cxnLst/>
            <a:rect r="r" b="b" t="t" l="l"/>
            <a:pathLst>
              <a:path h="17894953" w="17894953">
                <a:moveTo>
                  <a:pt x="0" y="0"/>
                </a:moveTo>
                <a:lnTo>
                  <a:pt x="17894952" y="0"/>
                </a:lnTo>
                <a:lnTo>
                  <a:pt x="17894952" y="17894953"/>
                </a:lnTo>
                <a:lnTo>
                  <a:pt x="0" y="178949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24620" y="-1132633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33710" y="8634778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007897" y="386239"/>
            <a:ext cx="13209168" cy="1143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17"/>
              </a:lnSpc>
            </a:pPr>
            <a:r>
              <a:rPr lang="en-US" sz="6631">
                <a:solidFill>
                  <a:srgbClr val="B100E8"/>
                </a:solidFill>
                <a:latin typeface="Now Bold"/>
              </a:rPr>
              <a:t>Model Evaluation Metrics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2958734"/>
            <a:ext cx="18288000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The table shows three key performance metrics for various models: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F1-Score: The harmonic mean of precision an</a:t>
            </a:r>
            <a:r>
              <a:rPr lang="en-US" sz="3399">
                <a:solidFill>
                  <a:srgbClr val="FFFFFF"/>
                </a:solidFill>
                <a:latin typeface="Canva Sans"/>
              </a:rPr>
              <a:t>d recall, providing a balance between the two.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Accuracy: The ratio of correctly predicted instances to the total instances.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ROC AUC Score: The Area Under the Receiver Operating Characteristic Curve, measuring the ability of the model to distinguish between classes.</a:t>
            </a: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344763" y="4270557"/>
            <a:ext cx="17894953" cy="17894953"/>
          </a:xfrm>
          <a:custGeom>
            <a:avLst/>
            <a:gdLst/>
            <a:ahLst/>
            <a:cxnLst/>
            <a:rect r="r" b="b" t="t" l="l"/>
            <a:pathLst>
              <a:path h="17894953" w="17894953">
                <a:moveTo>
                  <a:pt x="0" y="0"/>
                </a:moveTo>
                <a:lnTo>
                  <a:pt x="17894952" y="0"/>
                </a:lnTo>
                <a:lnTo>
                  <a:pt x="17894952" y="17894953"/>
                </a:lnTo>
                <a:lnTo>
                  <a:pt x="0" y="178949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24620" y="-1132633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33710" y="8634778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118579" y="141605"/>
            <a:ext cx="1086322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B100E8"/>
                </a:solidFill>
                <a:latin typeface="Canva Sans Bold"/>
              </a:rPr>
              <a:t>Detailed Analysis of Each Model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39238" y="4652327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42382" y="2105136"/>
            <a:ext cx="17635422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B100E8"/>
                </a:solidFill>
                <a:latin typeface="Canva Sans Italics"/>
              </a:rPr>
              <a:t>Decision Tree: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The Decision Tree performs well across all metrics, but its simplicity might make it prone to overfitting.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2382" y="4339871"/>
            <a:ext cx="17635422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B100E8"/>
                </a:solidFill>
                <a:latin typeface="Canva Sans Italics"/>
              </a:rPr>
              <a:t>Random Forest: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Random Forest shows good performance, particularly in terms of ROC AUC Score, indicating strong capability in distinguishing between classes. However, its F1-Score is comparatively lower.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2382" y="7177686"/>
            <a:ext cx="17635422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B100E8"/>
                </a:solidFill>
                <a:latin typeface="Canva Sans Italics"/>
              </a:rPr>
              <a:t>AdaBoost: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AdaBoost has a decent balance of all three metrics but does not outperform others significantly in any single metric.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344763" y="4270557"/>
            <a:ext cx="17894953" cy="17894953"/>
          </a:xfrm>
          <a:custGeom>
            <a:avLst/>
            <a:gdLst/>
            <a:ahLst/>
            <a:cxnLst/>
            <a:rect r="r" b="b" t="t" l="l"/>
            <a:pathLst>
              <a:path h="17894953" w="17894953">
                <a:moveTo>
                  <a:pt x="0" y="0"/>
                </a:moveTo>
                <a:lnTo>
                  <a:pt x="17894952" y="0"/>
                </a:lnTo>
                <a:lnTo>
                  <a:pt x="17894952" y="17894953"/>
                </a:lnTo>
                <a:lnTo>
                  <a:pt x="0" y="178949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24620" y="-1132633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33710" y="8634778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118579" y="141605"/>
            <a:ext cx="1086322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B100E8"/>
                </a:solidFill>
                <a:latin typeface="Canva Sans Bold"/>
              </a:rPr>
              <a:t>Detailed Analysis of Each Model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39238" y="4652327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21527" y="1726021"/>
            <a:ext cx="17635422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B100E8"/>
                </a:solidFill>
                <a:latin typeface="Canva Sans Italics"/>
              </a:rPr>
              <a:t>XGBoost: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XGBoost performs exceptionally well, especially in ROC AUC Score. Its F1-Score and Accuracy are also very high, making it a strong contender.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1527" y="4179650"/>
            <a:ext cx="17635422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B100E8"/>
                </a:solidFill>
                <a:latin typeface="Canva Sans Italics"/>
              </a:rPr>
              <a:t>KNeighborsClassifier: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KNeighborsClassifier shows excellent performance in F1-Score and Accuracy, with a slightly lower ROC AUC Score compared to XGBoost. Its dependency on the choice of 'k' and potential computational cost might be a consideration.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73927" y="7104008"/>
            <a:ext cx="17635422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B100E8"/>
                </a:solidFill>
                <a:latin typeface="Canva Sans Italics"/>
              </a:rPr>
              <a:t>Support Vector Machine (SVM):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SVM offers a high F1-Score and Accuracy, indicating a good balance between precision and recall, and overall accuracy. While its ROC AUC Score is slightly lower than some other models, it is still robust.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344763" y="4270557"/>
            <a:ext cx="17894953" cy="17894953"/>
          </a:xfrm>
          <a:custGeom>
            <a:avLst/>
            <a:gdLst/>
            <a:ahLst/>
            <a:cxnLst/>
            <a:rect r="r" b="b" t="t" l="l"/>
            <a:pathLst>
              <a:path h="17894953" w="17894953">
                <a:moveTo>
                  <a:pt x="0" y="0"/>
                </a:moveTo>
                <a:lnTo>
                  <a:pt x="17894952" y="0"/>
                </a:lnTo>
                <a:lnTo>
                  <a:pt x="17894952" y="17894953"/>
                </a:lnTo>
                <a:lnTo>
                  <a:pt x="0" y="178949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24620" y="-1132633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33710" y="8634778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118579" y="141605"/>
            <a:ext cx="1086322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B100E8"/>
                </a:solidFill>
                <a:latin typeface="Canva Sans Bold"/>
              </a:rPr>
              <a:t>Choosing the Best Model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39238" y="4652327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21527" y="2633107"/>
            <a:ext cx="17635422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B100E8"/>
                </a:solidFill>
                <a:latin typeface="Canva Sans Italics"/>
              </a:rPr>
              <a:t>High F1-Score and Accuracy: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 Italics"/>
              </a:rPr>
              <a:t>SVM has an F1-Score of 0.9932 and Accuracy of 0.9933, both of which are among the highest, indicating it can accurately identify fraudulent transactions with a good balance of precision and recall.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602713" y="1610836"/>
            <a:ext cx="17635422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Canva Sans Bold"/>
              </a:rPr>
              <a:t>Why Choose SVM?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1527" y="5880497"/>
            <a:ext cx="17635422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B100E8"/>
                </a:solidFill>
                <a:latin typeface="Canva Sans Italics"/>
              </a:rPr>
              <a:t>Robust Performance: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 Italics"/>
              </a:rPr>
              <a:t>Despite having a slightly lower ROC AUC Score (0.9686), the SVM model's performance in F1-Score and Accuracy makes it a reliable choice for practical applications where precision and recall are crucial.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344763" y="4270557"/>
            <a:ext cx="17894953" cy="17894953"/>
          </a:xfrm>
          <a:custGeom>
            <a:avLst/>
            <a:gdLst/>
            <a:ahLst/>
            <a:cxnLst/>
            <a:rect r="r" b="b" t="t" l="l"/>
            <a:pathLst>
              <a:path h="17894953" w="17894953">
                <a:moveTo>
                  <a:pt x="0" y="0"/>
                </a:moveTo>
                <a:lnTo>
                  <a:pt x="17894952" y="0"/>
                </a:lnTo>
                <a:lnTo>
                  <a:pt x="17894952" y="17894953"/>
                </a:lnTo>
                <a:lnTo>
                  <a:pt x="0" y="178949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24620" y="-1132633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33710" y="8634778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118579" y="141605"/>
            <a:ext cx="1086322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B100E8"/>
                </a:solidFill>
                <a:latin typeface="Canva Sans Bold"/>
              </a:rPr>
              <a:t>Choosing the Best Model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39238" y="4652327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21527" y="2633107"/>
            <a:ext cx="17635422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B100E8"/>
                </a:solidFill>
                <a:latin typeface="Canva Sans Italics"/>
              </a:rPr>
              <a:t>Complexity Handling: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 Italics"/>
              </a:rPr>
              <a:t>SVM is effective in high-dimensional spaces and is particularly useful when the number of dimensions exceeds the number of samples. This is advantageous in fraud detection scenarios where transaction data might be high-dimensional.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02713" y="1610836"/>
            <a:ext cx="17635422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Canva Sans Bold"/>
              </a:rPr>
              <a:t>Why Choose SVM?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1527" y="5880497"/>
            <a:ext cx="17635422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B100E8"/>
                </a:solidFill>
                <a:latin typeface="Canva Sans Italics"/>
              </a:rPr>
              <a:t>Generalization Capability: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 Italics"/>
              </a:rPr>
              <a:t>SVMs are known for their capacity to generalize well to unseen data, which is critical in fraud detection to avoid overfitting and ensure the model performs well on new transactions.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344763" y="4270557"/>
            <a:ext cx="17894953" cy="17894953"/>
          </a:xfrm>
          <a:custGeom>
            <a:avLst/>
            <a:gdLst/>
            <a:ahLst/>
            <a:cxnLst/>
            <a:rect r="r" b="b" t="t" l="l"/>
            <a:pathLst>
              <a:path h="17894953" w="17894953">
                <a:moveTo>
                  <a:pt x="0" y="0"/>
                </a:moveTo>
                <a:lnTo>
                  <a:pt x="17894952" y="0"/>
                </a:lnTo>
                <a:lnTo>
                  <a:pt x="17894952" y="17894953"/>
                </a:lnTo>
                <a:lnTo>
                  <a:pt x="0" y="178949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24620" y="-1132633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33710" y="8634778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118579" y="141605"/>
            <a:ext cx="1086322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B100E8"/>
                </a:solidFill>
                <a:latin typeface="Canva Sans Bold"/>
              </a:rPr>
              <a:t>Choosing the Best Model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39238" y="4652327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21527" y="2633107"/>
            <a:ext cx="17635422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B100E8"/>
                </a:solidFill>
                <a:latin typeface="Canva Sans Italics"/>
              </a:rPr>
              <a:t>Margin Maximization: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 Italics"/>
              </a:rPr>
              <a:t>SVM focuses on maximizing the margin between classes, which helps in creating a more defined decision boundary, reducing the risk of misclassification.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02713" y="1610836"/>
            <a:ext cx="17635422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Canva Sans Bold"/>
              </a:rPr>
              <a:t>Why Choose SVM?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1527" y="5076825"/>
            <a:ext cx="17635422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B100E8"/>
                </a:solidFill>
                <a:latin typeface="Canva Sans Italics"/>
              </a:rPr>
              <a:t>Comparison with XGBoost and KNeighborsClassifier: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 Bold Italics"/>
              </a:rPr>
              <a:t>XGBoost:</a:t>
            </a:r>
            <a:r>
              <a:rPr lang="en-US" sz="3399">
                <a:solidFill>
                  <a:srgbClr val="FFFFFF"/>
                </a:solidFill>
                <a:latin typeface="Canva Sans Italics"/>
              </a:rPr>
              <a:t> While XGBoost has a slightly better ROC AUC Score and comparable F1-Score and Accuracy, SVM’s performance is more balanced and may generalize better in real-world scenarios.</a:t>
            </a:r>
          </a:p>
          <a:p>
            <a:pPr algn="l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 Bold Italics"/>
              </a:rPr>
              <a:t>KNeighborsClassifier:</a:t>
            </a:r>
            <a:r>
              <a:rPr lang="en-US" sz="3399">
                <a:solidFill>
                  <a:srgbClr val="FFFFFF"/>
                </a:solidFill>
                <a:latin typeface="Canva Sans Italics"/>
              </a:rPr>
              <a:t> Despite the high F1-Score and Accuracy, KNeighborsClassifier might be computationally intensive and less scalable compared to SVM.</a:t>
            </a: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89719" y="-1276542"/>
            <a:ext cx="2556280" cy="2553085"/>
          </a:xfrm>
          <a:custGeom>
            <a:avLst/>
            <a:gdLst/>
            <a:ahLst/>
            <a:cxnLst/>
            <a:rect r="r" b="b" t="t" l="l"/>
            <a:pathLst>
              <a:path h="2553085" w="2556280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589607" y="0"/>
            <a:ext cx="8698393" cy="10400373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0" t="-27458" r="-153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584476" y="8616204"/>
            <a:ext cx="4010261" cy="4005248"/>
          </a:xfrm>
          <a:custGeom>
            <a:avLst/>
            <a:gdLst/>
            <a:ahLst/>
            <a:cxnLst/>
            <a:rect r="r" b="b" t="t" l="l"/>
            <a:pathLst>
              <a:path h="4005248" w="4010261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741352" y="536659"/>
            <a:ext cx="5189556" cy="888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73"/>
              </a:lnSpc>
            </a:pPr>
            <a:r>
              <a:rPr lang="en-US" sz="5160">
                <a:solidFill>
                  <a:srgbClr val="048AFF"/>
                </a:solidFill>
                <a:latin typeface="Now Bold"/>
              </a:rPr>
              <a:t>Introduction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37722" y="1878729"/>
            <a:ext cx="7220446" cy="6213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5"/>
              </a:lnSpc>
            </a:pPr>
            <a:r>
              <a:rPr lang="en-US" sz="2633">
                <a:solidFill>
                  <a:srgbClr val="FFFFFF"/>
                </a:solidFill>
                <a:latin typeface="DM Sans"/>
              </a:rPr>
              <a:t>Fastag, a convenient RFID-based toll payment method, is unfortunately susceptible to fraud. Malicious actors can misuse Fastags in several ways, such as:</a:t>
            </a:r>
          </a:p>
          <a:p>
            <a:pPr algn="l" marL="568594" indent="-284297" lvl="1">
              <a:lnSpc>
                <a:spcPts val="3845"/>
              </a:lnSpc>
              <a:buFont typeface="Arial"/>
              <a:buChar char="•"/>
            </a:pPr>
            <a:r>
              <a:rPr lang="en-US" sz="2633">
                <a:solidFill>
                  <a:srgbClr val="FFFFFF"/>
                </a:solidFill>
                <a:latin typeface="DM Sans"/>
              </a:rPr>
              <a:t>Using a Fastag meant for a lighter vehicle category on a heavier one, paying a lower toll.</a:t>
            </a:r>
          </a:p>
          <a:p>
            <a:pPr algn="l" marL="568594" indent="-284297" lvl="1">
              <a:lnSpc>
                <a:spcPts val="3845"/>
              </a:lnSpc>
              <a:buFont typeface="Arial"/>
              <a:buChar char="•"/>
            </a:pPr>
            <a:r>
              <a:rPr lang="en-US" sz="2633">
                <a:solidFill>
                  <a:srgbClr val="FFFFFF"/>
                </a:solidFill>
                <a:latin typeface="DM Sans"/>
              </a:rPr>
              <a:t>Tampering with RFID tags or using stolen ones to avoid paying tolls altogether.</a:t>
            </a:r>
          </a:p>
          <a:p>
            <a:pPr algn="l">
              <a:lnSpc>
                <a:spcPts val="3845"/>
              </a:lnSpc>
            </a:pPr>
            <a:r>
              <a:rPr lang="en-US" sz="2633">
                <a:solidFill>
                  <a:srgbClr val="FFFFFF"/>
                </a:solidFill>
                <a:latin typeface="DM Sans"/>
              </a:rPr>
              <a:t>These fraudulent activities lead to revenue loss for toll authorities and erode trust in the Fastag system.</a:t>
            </a:r>
          </a:p>
          <a:p>
            <a:pPr algn="l">
              <a:lnSpc>
                <a:spcPts val="3845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855821" y="769658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792965" y="-4982246"/>
            <a:ext cx="8083465" cy="8073361"/>
          </a:xfrm>
          <a:custGeom>
            <a:avLst/>
            <a:gdLst/>
            <a:ahLst/>
            <a:cxnLst/>
            <a:rect r="r" b="b" t="t" l="l"/>
            <a:pathLst>
              <a:path h="8073361" w="8083465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344763" y="4270557"/>
            <a:ext cx="17894953" cy="17894953"/>
          </a:xfrm>
          <a:custGeom>
            <a:avLst/>
            <a:gdLst/>
            <a:ahLst/>
            <a:cxnLst/>
            <a:rect r="r" b="b" t="t" l="l"/>
            <a:pathLst>
              <a:path h="17894953" w="17894953">
                <a:moveTo>
                  <a:pt x="0" y="0"/>
                </a:moveTo>
                <a:lnTo>
                  <a:pt x="17894952" y="0"/>
                </a:lnTo>
                <a:lnTo>
                  <a:pt x="17894952" y="17894953"/>
                </a:lnTo>
                <a:lnTo>
                  <a:pt x="0" y="178949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24620" y="-1132633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33710" y="8634778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546007" y="0"/>
            <a:ext cx="7430084" cy="10104430"/>
          </a:xfrm>
          <a:custGeom>
            <a:avLst/>
            <a:gdLst/>
            <a:ahLst/>
            <a:cxnLst/>
            <a:rect r="r" b="b" t="t" l="l"/>
            <a:pathLst>
              <a:path h="10104430" w="7430084">
                <a:moveTo>
                  <a:pt x="0" y="0"/>
                </a:moveTo>
                <a:lnTo>
                  <a:pt x="7430084" y="0"/>
                </a:lnTo>
                <a:lnTo>
                  <a:pt x="7430084" y="10104430"/>
                </a:lnTo>
                <a:lnTo>
                  <a:pt x="0" y="101044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848279"/>
            <a:ext cx="280317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Classification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344763" y="4270557"/>
            <a:ext cx="17894953" cy="17894953"/>
          </a:xfrm>
          <a:custGeom>
            <a:avLst/>
            <a:gdLst/>
            <a:ahLst/>
            <a:cxnLst/>
            <a:rect r="r" b="b" t="t" l="l"/>
            <a:pathLst>
              <a:path h="17894953" w="17894953">
                <a:moveTo>
                  <a:pt x="0" y="0"/>
                </a:moveTo>
                <a:lnTo>
                  <a:pt x="17894952" y="0"/>
                </a:lnTo>
                <a:lnTo>
                  <a:pt x="17894952" y="17894953"/>
                </a:lnTo>
                <a:lnTo>
                  <a:pt x="0" y="178949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24620" y="-1132633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33710" y="8634778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16196" y="1028700"/>
            <a:ext cx="11491318" cy="9005608"/>
          </a:xfrm>
          <a:custGeom>
            <a:avLst/>
            <a:gdLst/>
            <a:ahLst/>
            <a:cxnLst/>
            <a:rect r="r" b="b" t="t" l="l"/>
            <a:pathLst>
              <a:path h="9005608" w="11491318">
                <a:moveTo>
                  <a:pt x="0" y="0"/>
                </a:moveTo>
                <a:lnTo>
                  <a:pt x="11491319" y="0"/>
                </a:lnTo>
                <a:lnTo>
                  <a:pt x="11491319" y="9005608"/>
                </a:lnTo>
                <a:lnTo>
                  <a:pt x="0" y="90056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270258" y="448310"/>
            <a:ext cx="321721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Actual vs Fraud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344763" y="4270557"/>
            <a:ext cx="17894953" cy="17894953"/>
          </a:xfrm>
          <a:custGeom>
            <a:avLst/>
            <a:gdLst/>
            <a:ahLst/>
            <a:cxnLst/>
            <a:rect r="r" b="b" t="t" l="l"/>
            <a:pathLst>
              <a:path h="17894953" w="17894953">
                <a:moveTo>
                  <a:pt x="0" y="0"/>
                </a:moveTo>
                <a:lnTo>
                  <a:pt x="17894952" y="0"/>
                </a:lnTo>
                <a:lnTo>
                  <a:pt x="17894952" y="17894953"/>
                </a:lnTo>
                <a:lnTo>
                  <a:pt x="0" y="178949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24620" y="-1132633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33710" y="8634778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6549053" cy="4334850"/>
          </a:xfrm>
          <a:custGeom>
            <a:avLst/>
            <a:gdLst/>
            <a:ahLst/>
            <a:cxnLst/>
            <a:rect r="r" b="b" t="t" l="l"/>
            <a:pathLst>
              <a:path h="4334850" w="6549053">
                <a:moveTo>
                  <a:pt x="0" y="0"/>
                </a:moveTo>
                <a:lnTo>
                  <a:pt x="6549053" y="0"/>
                </a:lnTo>
                <a:lnTo>
                  <a:pt x="6549053" y="4334850"/>
                </a:lnTo>
                <a:lnTo>
                  <a:pt x="0" y="4334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97371" y="8773"/>
            <a:ext cx="6590629" cy="4326076"/>
          </a:xfrm>
          <a:custGeom>
            <a:avLst/>
            <a:gdLst/>
            <a:ahLst/>
            <a:cxnLst/>
            <a:rect r="r" b="b" t="t" l="l"/>
            <a:pathLst>
              <a:path h="4326076" w="6590629">
                <a:moveTo>
                  <a:pt x="0" y="0"/>
                </a:moveTo>
                <a:lnTo>
                  <a:pt x="6590629" y="0"/>
                </a:lnTo>
                <a:lnTo>
                  <a:pt x="6590629" y="4326077"/>
                </a:lnTo>
                <a:lnTo>
                  <a:pt x="0" y="43260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5979523"/>
            <a:ext cx="6542416" cy="4307477"/>
          </a:xfrm>
          <a:custGeom>
            <a:avLst/>
            <a:gdLst/>
            <a:ahLst/>
            <a:cxnLst/>
            <a:rect r="r" b="b" t="t" l="l"/>
            <a:pathLst>
              <a:path h="4307477" w="6542416">
                <a:moveTo>
                  <a:pt x="0" y="0"/>
                </a:moveTo>
                <a:lnTo>
                  <a:pt x="6542416" y="0"/>
                </a:lnTo>
                <a:lnTo>
                  <a:pt x="6542416" y="4307477"/>
                </a:lnTo>
                <a:lnTo>
                  <a:pt x="0" y="43074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697371" y="6000546"/>
            <a:ext cx="6590629" cy="4265430"/>
          </a:xfrm>
          <a:custGeom>
            <a:avLst/>
            <a:gdLst/>
            <a:ahLst/>
            <a:cxnLst/>
            <a:rect r="r" b="b" t="t" l="l"/>
            <a:pathLst>
              <a:path h="4265430" w="6590629">
                <a:moveTo>
                  <a:pt x="0" y="0"/>
                </a:moveTo>
                <a:lnTo>
                  <a:pt x="6590629" y="0"/>
                </a:lnTo>
                <a:lnTo>
                  <a:pt x="6590629" y="4265431"/>
                </a:lnTo>
                <a:lnTo>
                  <a:pt x="0" y="426543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270258" y="4819967"/>
            <a:ext cx="321721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Actual vs Fraud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344763" y="4270557"/>
            <a:ext cx="17894953" cy="17894953"/>
          </a:xfrm>
          <a:custGeom>
            <a:avLst/>
            <a:gdLst/>
            <a:ahLst/>
            <a:cxnLst/>
            <a:rect r="r" b="b" t="t" l="l"/>
            <a:pathLst>
              <a:path h="17894953" w="17894953">
                <a:moveTo>
                  <a:pt x="0" y="0"/>
                </a:moveTo>
                <a:lnTo>
                  <a:pt x="17894952" y="0"/>
                </a:lnTo>
                <a:lnTo>
                  <a:pt x="17894952" y="17894953"/>
                </a:lnTo>
                <a:lnTo>
                  <a:pt x="0" y="178949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24620" y="-1132633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33710" y="8634778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1028700"/>
            <a:ext cx="8869245" cy="5863082"/>
          </a:xfrm>
          <a:custGeom>
            <a:avLst/>
            <a:gdLst/>
            <a:ahLst/>
            <a:cxnLst/>
            <a:rect r="r" b="b" t="t" l="l"/>
            <a:pathLst>
              <a:path h="5863082" w="8869245">
                <a:moveTo>
                  <a:pt x="0" y="0"/>
                </a:moveTo>
                <a:lnTo>
                  <a:pt x="8869245" y="0"/>
                </a:lnTo>
                <a:lnTo>
                  <a:pt x="8869245" y="5863082"/>
                </a:lnTo>
                <a:lnTo>
                  <a:pt x="0" y="58630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1028700"/>
            <a:ext cx="9180980" cy="5860882"/>
          </a:xfrm>
          <a:custGeom>
            <a:avLst/>
            <a:gdLst/>
            <a:ahLst/>
            <a:cxnLst/>
            <a:rect r="r" b="b" t="t" l="l"/>
            <a:pathLst>
              <a:path h="5860882" w="9180980">
                <a:moveTo>
                  <a:pt x="0" y="0"/>
                </a:moveTo>
                <a:lnTo>
                  <a:pt x="9180980" y="0"/>
                </a:lnTo>
                <a:lnTo>
                  <a:pt x="9180980" y="5860882"/>
                </a:lnTo>
                <a:lnTo>
                  <a:pt x="0" y="58608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041088" y="0"/>
            <a:ext cx="6782652" cy="10287000"/>
            <a:chOff x="0" y="0"/>
            <a:chExt cx="1786377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8637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86377">
                  <a:moveTo>
                    <a:pt x="0" y="0"/>
                  </a:moveTo>
                  <a:lnTo>
                    <a:pt x="1786377" y="0"/>
                  </a:lnTo>
                  <a:lnTo>
                    <a:pt x="1786377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1786377" cy="27188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486492">
            <a:off x="15563637" y="8055643"/>
            <a:ext cx="3391326" cy="3387087"/>
          </a:xfrm>
          <a:custGeom>
            <a:avLst/>
            <a:gdLst/>
            <a:ahLst/>
            <a:cxnLst/>
            <a:rect r="r" b="b" t="t" l="l"/>
            <a:pathLst>
              <a:path h="3387087" w="3391326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973881">
            <a:off x="12869941" y="-1899995"/>
            <a:ext cx="3391326" cy="3387087"/>
          </a:xfrm>
          <a:custGeom>
            <a:avLst/>
            <a:gdLst/>
            <a:ahLst/>
            <a:cxnLst/>
            <a:rect r="r" b="b" t="t" l="l"/>
            <a:pathLst>
              <a:path h="3387087" w="3391326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171003" y="452899"/>
            <a:ext cx="5339762" cy="2272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119"/>
              </a:lnSpc>
              <a:spcBef>
                <a:spcPct val="0"/>
              </a:spcBef>
            </a:pPr>
            <a:r>
              <a:rPr lang="en-US" sz="6560">
                <a:solidFill>
                  <a:srgbClr val="048AFF"/>
                </a:solidFill>
                <a:latin typeface="Now Bold"/>
              </a:rPr>
              <a:t> Model Building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4862884" y="4738823"/>
            <a:ext cx="1757360" cy="175736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5220062" y="5143500"/>
            <a:ext cx="1043003" cy="917843"/>
          </a:xfrm>
          <a:custGeom>
            <a:avLst/>
            <a:gdLst/>
            <a:ahLst/>
            <a:cxnLst/>
            <a:rect r="r" b="b" t="t" l="l"/>
            <a:pathLst>
              <a:path h="917843" w="1043003">
                <a:moveTo>
                  <a:pt x="0" y="0"/>
                </a:moveTo>
                <a:lnTo>
                  <a:pt x="1043004" y="0"/>
                </a:lnTo>
                <a:lnTo>
                  <a:pt x="1043004" y="917843"/>
                </a:lnTo>
                <a:lnTo>
                  <a:pt x="0" y="9178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719414" y="4399526"/>
            <a:ext cx="7846190" cy="2378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5827" indent="-232914" lvl="1">
              <a:lnSpc>
                <a:spcPts val="3150"/>
              </a:lnSpc>
              <a:buFont typeface="Arial"/>
              <a:buChar char="•"/>
            </a:pPr>
            <a:r>
              <a:rPr lang="en-US" sz="2157">
                <a:solidFill>
                  <a:srgbClr val="FFFFFF"/>
                </a:solidFill>
                <a:latin typeface="DM Sans"/>
              </a:rPr>
              <a:t>Sel</a:t>
            </a:r>
            <a:r>
              <a:rPr lang="en-US" sz="2157">
                <a:solidFill>
                  <a:srgbClr val="FFFFFF"/>
                </a:solidFill>
                <a:latin typeface="DM Sans"/>
              </a:rPr>
              <a:t>ection of appropriate machine learning algorithms (e.g., SVM, Random Forest, Neural Networks).</a:t>
            </a:r>
          </a:p>
          <a:p>
            <a:pPr algn="l">
              <a:lnSpc>
                <a:spcPts val="3150"/>
              </a:lnSpc>
            </a:pPr>
          </a:p>
          <a:p>
            <a:pPr algn="l" marL="465827" indent="-232914" lvl="1">
              <a:lnSpc>
                <a:spcPts val="3150"/>
              </a:lnSpc>
              <a:buFont typeface="Arial"/>
              <a:buChar char="•"/>
            </a:pPr>
            <a:r>
              <a:rPr lang="en-US" sz="2157">
                <a:solidFill>
                  <a:srgbClr val="FFFFFF"/>
                </a:solidFill>
                <a:latin typeface="DM Sans"/>
              </a:rPr>
              <a:t>Training the model on historical data with known fraud labels.</a:t>
            </a:r>
          </a:p>
          <a:p>
            <a:pPr algn="l">
              <a:lnSpc>
                <a:spcPts val="3150"/>
              </a:lnSpc>
            </a:pP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344763" y="4270557"/>
            <a:ext cx="17894953" cy="17894953"/>
          </a:xfrm>
          <a:custGeom>
            <a:avLst/>
            <a:gdLst/>
            <a:ahLst/>
            <a:cxnLst/>
            <a:rect r="r" b="b" t="t" l="l"/>
            <a:pathLst>
              <a:path h="17894953" w="17894953">
                <a:moveTo>
                  <a:pt x="0" y="0"/>
                </a:moveTo>
                <a:lnTo>
                  <a:pt x="17894952" y="0"/>
                </a:lnTo>
                <a:lnTo>
                  <a:pt x="17894952" y="17894953"/>
                </a:lnTo>
                <a:lnTo>
                  <a:pt x="0" y="178949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24620" y="-1132633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33710" y="8634778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327643" y="57481"/>
            <a:ext cx="4710423" cy="5642565"/>
          </a:xfrm>
          <a:custGeom>
            <a:avLst/>
            <a:gdLst/>
            <a:ahLst/>
            <a:cxnLst/>
            <a:rect r="r" b="b" t="t" l="l"/>
            <a:pathLst>
              <a:path h="5642565" w="4710423">
                <a:moveTo>
                  <a:pt x="0" y="0"/>
                </a:moveTo>
                <a:lnTo>
                  <a:pt x="4710423" y="0"/>
                </a:lnTo>
                <a:lnTo>
                  <a:pt x="4710423" y="5642565"/>
                </a:lnTo>
                <a:lnTo>
                  <a:pt x="0" y="56425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38066" y="4501608"/>
            <a:ext cx="5249934" cy="6008258"/>
          </a:xfrm>
          <a:custGeom>
            <a:avLst/>
            <a:gdLst/>
            <a:ahLst/>
            <a:cxnLst/>
            <a:rect r="r" b="b" t="t" l="l"/>
            <a:pathLst>
              <a:path h="6008258" w="5249934">
                <a:moveTo>
                  <a:pt x="0" y="0"/>
                </a:moveTo>
                <a:lnTo>
                  <a:pt x="5249934" y="0"/>
                </a:lnTo>
                <a:lnTo>
                  <a:pt x="5249934" y="6008258"/>
                </a:lnTo>
                <a:lnTo>
                  <a:pt x="0" y="60082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623510" y="5143500"/>
            <a:ext cx="4704133" cy="5366366"/>
          </a:xfrm>
          <a:custGeom>
            <a:avLst/>
            <a:gdLst/>
            <a:ahLst/>
            <a:cxnLst/>
            <a:rect r="r" b="b" t="t" l="l"/>
            <a:pathLst>
              <a:path h="5366366" w="4704133">
                <a:moveTo>
                  <a:pt x="0" y="0"/>
                </a:moveTo>
                <a:lnTo>
                  <a:pt x="4704133" y="0"/>
                </a:lnTo>
                <a:lnTo>
                  <a:pt x="4704133" y="5366366"/>
                </a:lnTo>
                <a:lnTo>
                  <a:pt x="0" y="53663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57481"/>
            <a:ext cx="5004015" cy="4982164"/>
          </a:xfrm>
          <a:custGeom>
            <a:avLst/>
            <a:gdLst/>
            <a:ahLst/>
            <a:cxnLst/>
            <a:rect r="r" b="b" t="t" l="l"/>
            <a:pathLst>
              <a:path h="4982164" w="5004015">
                <a:moveTo>
                  <a:pt x="0" y="0"/>
                </a:moveTo>
                <a:lnTo>
                  <a:pt x="5004015" y="0"/>
                </a:lnTo>
                <a:lnTo>
                  <a:pt x="5004015" y="4982164"/>
                </a:lnTo>
                <a:lnTo>
                  <a:pt x="0" y="49821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041088" y="0"/>
            <a:ext cx="6782652" cy="10287000"/>
            <a:chOff x="0" y="0"/>
            <a:chExt cx="1786377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8637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86377">
                  <a:moveTo>
                    <a:pt x="0" y="0"/>
                  </a:moveTo>
                  <a:lnTo>
                    <a:pt x="1786377" y="0"/>
                  </a:lnTo>
                  <a:lnTo>
                    <a:pt x="1786377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1786377" cy="27188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486492">
            <a:off x="15563637" y="8055643"/>
            <a:ext cx="3391326" cy="3387087"/>
          </a:xfrm>
          <a:custGeom>
            <a:avLst/>
            <a:gdLst/>
            <a:ahLst/>
            <a:cxnLst/>
            <a:rect r="r" b="b" t="t" l="l"/>
            <a:pathLst>
              <a:path h="3387087" w="3391326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973881">
            <a:off x="12869941" y="-1899995"/>
            <a:ext cx="3391326" cy="3387087"/>
          </a:xfrm>
          <a:custGeom>
            <a:avLst/>
            <a:gdLst/>
            <a:ahLst/>
            <a:cxnLst/>
            <a:rect r="r" b="b" t="t" l="l"/>
            <a:pathLst>
              <a:path h="3387087" w="3391326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074033" y="1177913"/>
            <a:ext cx="5339762" cy="1119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119"/>
              </a:lnSpc>
              <a:spcBef>
                <a:spcPct val="0"/>
              </a:spcBef>
            </a:pPr>
            <a:r>
              <a:rPr lang="en-US" sz="6560">
                <a:solidFill>
                  <a:srgbClr val="048AFF"/>
                </a:solidFill>
                <a:latin typeface="Now Bold"/>
              </a:rPr>
              <a:t>Deployment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4862884" y="4264820"/>
            <a:ext cx="1757360" cy="175736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881357" y="3671163"/>
            <a:ext cx="10539886" cy="4266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5752" indent="-312876" lvl="1">
              <a:lnSpc>
                <a:spcPts val="4231"/>
              </a:lnSpc>
              <a:buFont typeface="Arial"/>
              <a:buChar char="•"/>
            </a:pPr>
            <a:r>
              <a:rPr lang="en-US" sz="2898">
                <a:solidFill>
                  <a:srgbClr val="FFFFFF"/>
                </a:solidFill>
                <a:latin typeface="DM Sans"/>
              </a:rPr>
              <a:t>Integrating the trained model into the FastTag transaction processing system.</a:t>
            </a:r>
          </a:p>
          <a:p>
            <a:pPr algn="l">
              <a:lnSpc>
                <a:spcPts val="4231"/>
              </a:lnSpc>
            </a:pPr>
          </a:p>
          <a:p>
            <a:pPr algn="l" marL="625752" indent="-312876" lvl="1">
              <a:lnSpc>
                <a:spcPts val="4231"/>
              </a:lnSpc>
              <a:buFont typeface="Arial"/>
              <a:buChar char="•"/>
            </a:pPr>
            <a:r>
              <a:rPr lang="en-US" sz="2898">
                <a:solidFill>
                  <a:srgbClr val="FFFFFF"/>
                </a:solidFill>
                <a:latin typeface="DM Sans"/>
              </a:rPr>
              <a:t>Setting up real-time monitoring for fraud detection alerts.</a:t>
            </a:r>
          </a:p>
          <a:p>
            <a:pPr algn="l">
              <a:lnSpc>
                <a:spcPts val="4231"/>
              </a:lnSpc>
            </a:pPr>
          </a:p>
          <a:p>
            <a:pPr algn="l" marL="625752" indent="-312876" lvl="1">
              <a:lnSpc>
                <a:spcPts val="4231"/>
              </a:lnSpc>
              <a:buFont typeface="Arial"/>
              <a:buChar char="•"/>
            </a:pPr>
            <a:r>
              <a:rPr lang="en-US" sz="2898">
                <a:solidFill>
                  <a:srgbClr val="FFFFFF"/>
                </a:solidFill>
                <a:latin typeface="DM Sans"/>
              </a:rPr>
              <a:t>Ensuring scalability and efficiency for high-volume</a:t>
            </a:r>
          </a:p>
          <a:p>
            <a:pPr algn="l">
              <a:lnSpc>
                <a:spcPts val="4231"/>
              </a:lnSpc>
            </a:pPr>
            <a:r>
              <a:rPr lang="en-US" sz="2898">
                <a:solidFill>
                  <a:srgbClr val="FFFFFF"/>
                </a:solidFill>
                <a:latin typeface="DM Sans"/>
              </a:rPr>
              <a:t> transaction processing.</a:t>
            </a:r>
          </a:p>
          <a:p>
            <a:pPr algn="l">
              <a:lnSpc>
                <a:spcPts val="4231"/>
              </a:lnSpc>
            </a:pP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344763" y="4270557"/>
            <a:ext cx="17894953" cy="17894953"/>
          </a:xfrm>
          <a:custGeom>
            <a:avLst/>
            <a:gdLst/>
            <a:ahLst/>
            <a:cxnLst/>
            <a:rect r="r" b="b" t="t" l="l"/>
            <a:pathLst>
              <a:path h="17894953" w="17894953">
                <a:moveTo>
                  <a:pt x="0" y="0"/>
                </a:moveTo>
                <a:lnTo>
                  <a:pt x="17894952" y="0"/>
                </a:lnTo>
                <a:lnTo>
                  <a:pt x="17894952" y="17894953"/>
                </a:lnTo>
                <a:lnTo>
                  <a:pt x="0" y="178949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24620" y="-1132633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33710" y="8634778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55209" y="1393076"/>
            <a:ext cx="13457222" cy="6966916"/>
          </a:xfrm>
          <a:custGeom>
            <a:avLst/>
            <a:gdLst/>
            <a:ahLst/>
            <a:cxnLst/>
            <a:rect r="r" b="b" t="t" l="l"/>
            <a:pathLst>
              <a:path h="6966916" w="13457222">
                <a:moveTo>
                  <a:pt x="0" y="0"/>
                </a:moveTo>
                <a:lnTo>
                  <a:pt x="13457222" y="0"/>
                </a:lnTo>
                <a:lnTo>
                  <a:pt x="13457222" y="6966916"/>
                </a:lnTo>
                <a:lnTo>
                  <a:pt x="0" y="69669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31023" y="7619197"/>
            <a:ext cx="1469330" cy="1421243"/>
          </a:xfrm>
          <a:custGeom>
            <a:avLst/>
            <a:gdLst/>
            <a:ahLst/>
            <a:cxnLst/>
            <a:rect r="r" b="b" t="t" l="l"/>
            <a:pathLst>
              <a:path h="1421243" w="1469330">
                <a:moveTo>
                  <a:pt x="0" y="0"/>
                </a:moveTo>
                <a:lnTo>
                  <a:pt x="1469331" y="0"/>
                </a:lnTo>
                <a:lnTo>
                  <a:pt x="1469331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368424" y="7867652"/>
            <a:ext cx="5257108" cy="5250537"/>
          </a:xfrm>
          <a:custGeom>
            <a:avLst/>
            <a:gdLst/>
            <a:ahLst/>
            <a:cxnLst/>
            <a:rect r="r" b="b" t="t" l="l"/>
            <a:pathLst>
              <a:path h="5250537" w="5257108">
                <a:moveTo>
                  <a:pt x="0" y="0"/>
                </a:moveTo>
                <a:lnTo>
                  <a:pt x="5257108" y="0"/>
                </a:lnTo>
                <a:lnTo>
                  <a:pt x="5257108" y="5250536"/>
                </a:lnTo>
                <a:lnTo>
                  <a:pt x="0" y="52505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431023" y="-2171348"/>
            <a:ext cx="5257108" cy="5250537"/>
          </a:xfrm>
          <a:custGeom>
            <a:avLst/>
            <a:gdLst/>
            <a:ahLst/>
            <a:cxnLst/>
            <a:rect r="r" b="b" t="t" l="l"/>
            <a:pathLst>
              <a:path h="5250537" w="5257108">
                <a:moveTo>
                  <a:pt x="0" y="0"/>
                </a:moveTo>
                <a:lnTo>
                  <a:pt x="5257108" y="0"/>
                </a:lnTo>
                <a:lnTo>
                  <a:pt x="5257108" y="5250537"/>
                </a:lnTo>
                <a:lnTo>
                  <a:pt x="0" y="52505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028700" y="-143539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142137" y="282470"/>
            <a:ext cx="478274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D77723"/>
                </a:solidFill>
                <a:latin typeface="Canva Sans Bold"/>
              </a:rPr>
              <a:t>Benefits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39238" y="4652327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262435" y="2791026"/>
            <a:ext cx="15753606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D77723"/>
                </a:solidFill>
                <a:latin typeface="Canva Sans"/>
              </a:rPr>
              <a:t>Enhance</a:t>
            </a:r>
            <a:r>
              <a:rPr lang="en-US" sz="3399">
                <a:solidFill>
                  <a:srgbClr val="D77723"/>
                </a:solidFill>
                <a:latin typeface="Canva Sans"/>
              </a:rPr>
              <a:t>d security for FastTag users.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D77723"/>
                </a:solidFill>
                <a:latin typeface="Canva Sans"/>
              </a:rPr>
              <a:t>Reduction in fraudulent transactions and financial losses.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D77723"/>
                </a:solidFill>
                <a:latin typeface="Canva Sans"/>
              </a:rPr>
              <a:t>Improved trust and reliability in the FastTag system.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D77723"/>
                </a:solidFill>
                <a:latin typeface="Canva Sans"/>
              </a:rPr>
              <a:t>Streamlined toll collection process with real-time fraud detection.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D77723"/>
                </a:solidFill>
                <a:latin typeface="Canva Sans"/>
              </a:rPr>
              <a:t>Data-driven decision-making for toll plaza operators and administrators.</a:t>
            </a:r>
          </a:p>
          <a:p>
            <a:pPr algn="just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31023" y="7619197"/>
            <a:ext cx="1469330" cy="1421243"/>
          </a:xfrm>
          <a:custGeom>
            <a:avLst/>
            <a:gdLst/>
            <a:ahLst/>
            <a:cxnLst/>
            <a:rect r="r" b="b" t="t" l="l"/>
            <a:pathLst>
              <a:path h="1421243" w="1469330">
                <a:moveTo>
                  <a:pt x="0" y="0"/>
                </a:moveTo>
                <a:lnTo>
                  <a:pt x="1469331" y="0"/>
                </a:lnTo>
                <a:lnTo>
                  <a:pt x="1469331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368424" y="7867652"/>
            <a:ext cx="5257108" cy="5250537"/>
          </a:xfrm>
          <a:custGeom>
            <a:avLst/>
            <a:gdLst/>
            <a:ahLst/>
            <a:cxnLst/>
            <a:rect r="r" b="b" t="t" l="l"/>
            <a:pathLst>
              <a:path h="5250537" w="5257108">
                <a:moveTo>
                  <a:pt x="0" y="0"/>
                </a:moveTo>
                <a:lnTo>
                  <a:pt x="5257108" y="0"/>
                </a:lnTo>
                <a:lnTo>
                  <a:pt x="5257108" y="5250536"/>
                </a:lnTo>
                <a:lnTo>
                  <a:pt x="0" y="52505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431023" y="-2171348"/>
            <a:ext cx="5257108" cy="5250537"/>
          </a:xfrm>
          <a:custGeom>
            <a:avLst/>
            <a:gdLst/>
            <a:ahLst/>
            <a:cxnLst/>
            <a:rect r="r" b="b" t="t" l="l"/>
            <a:pathLst>
              <a:path h="5250537" w="5257108">
                <a:moveTo>
                  <a:pt x="0" y="0"/>
                </a:moveTo>
                <a:lnTo>
                  <a:pt x="5257108" y="0"/>
                </a:lnTo>
                <a:lnTo>
                  <a:pt x="5257108" y="5250537"/>
                </a:lnTo>
                <a:lnTo>
                  <a:pt x="0" y="52505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028700" y="-143539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27452" y="282470"/>
            <a:ext cx="641211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D77723"/>
                </a:solidFill>
                <a:latin typeface="Canva Sans Bold"/>
              </a:rPr>
              <a:t>Conclusion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39238" y="4652327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35289" y="2948828"/>
            <a:ext cx="17452711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D77723"/>
                </a:solidFill>
                <a:latin typeface="Canva Sans"/>
              </a:rPr>
              <a:t>FastTag fraud detection is crucial for maintaining the integrity of electronic toll collection systems.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D77723"/>
                </a:solidFill>
                <a:latin typeface="Canva Sans"/>
              </a:rPr>
              <a:t>Our approach leverages machine learning to effectively identify and prevent fraudulent transactions.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D77723"/>
                </a:solidFill>
                <a:latin typeface="Canva Sans"/>
              </a:rPr>
              <a:t>Ongoing monitoring and model updates will ensure sustained performance and adaptability to new fraud patterns.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D77723"/>
                </a:solidFill>
                <a:latin typeface="Canva Sans"/>
              </a:rPr>
              <a:t>Together, we can create a safer and more efficient toll collection experience for all stakeholders.</a:t>
            </a:r>
          </a:p>
          <a:p>
            <a:pPr algn="just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38410" y="-5076387"/>
            <a:ext cx="9641780" cy="9629727"/>
          </a:xfrm>
          <a:custGeom>
            <a:avLst/>
            <a:gdLst/>
            <a:ahLst/>
            <a:cxnLst/>
            <a:rect r="r" b="b" t="t" l="l"/>
            <a:pathLst>
              <a:path h="9629727" w="9641780">
                <a:moveTo>
                  <a:pt x="0" y="0"/>
                </a:moveTo>
                <a:lnTo>
                  <a:pt x="9641780" y="0"/>
                </a:lnTo>
                <a:lnTo>
                  <a:pt x="9641780" y="9629728"/>
                </a:lnTo>
                <a:lnTo>
                  <a:pt x="0" y="9629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89970" y="7909420"/>
            <a:ext cx="1469330" cy="1421243"/>
          </a:xfrm>
          <a:custGeom>
            <a:avLst/>
            <a:gdLst/>
            <a:ahLst/>
            <a:cxnLst/>
            <a:rect r="r" b="b" t="t" l="l"/>
            <a:pathLst>
              <a:path h="1421243" w="1469330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457520" y="1560523"/>
            <a:ext cx="5372960" cy="898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5343">
                <a:solidFill>
                  <a:srgbClr val="048AFF"/>
                </a:solidFill>
                <a:latin typeface="Now Bold"/>
              </a:rPr>
              <a:t>Goals</a:t>
            </a:r>
          </a:p>
        </p:txBody>
      </p:sp>
      <p:sp>
        <p:nvSpPr>
          <p:cNvPr name="AutoShape 6" id="6"/>
          <p:cNvSpPr/>
          <p:nvPr/>
        </p:nvSpPr>
        <p:spPr>
          <a:xfrm>
            <a:off x="9211339" y="2867678"/>
            <a:ext cx="0" cy="553813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782251" y="3247220"/>
            <a:ext cx="1390737" cy="1390737"/>
          </a:xfrm>
          <a:custGeom>
            <a:avLst/>
            <a:gdLst/>
            <a:ahLst/>
            <a:cxnLst/>
            <a:rect r="r" b="b" t="t" l="l"/>
            <a:pathLst>
              <a:path h="1390737" w="1390737">
                <a:moveTo>
                  <a:pt x="0" y="0"/>
                </a:moveTo>
                <a:lnTo>
                  <a:pt x="1390738" y="0"/>
                </a:lnTo>
                <a:lnTo>
                  <a:pt x="1390738" y="1390738"/>
                </a:lnTo>
                <a:lnTo>
                  <a:pt x="0" y="13907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254311" y="3234155"/>
            <a:ext cx="1403803" cy="1403803"/>
          </a:xfrm>
          <a:custGeom>
            <a:avLst/>
            <a:gdLst/>
            <a:ahLst/>
            <a:cxnLst/>
            <a:rect r="r" b="b" t="t" l="l"/>
            <a:pathLst>
              <a:path h="1403803" w="1403803">
                <a:moveTo>
                  <a:pt x="0" y="0"/>
                </a:moveTo>
                <a:lnTo>
                  <a:pt x="1403803" y="0"/>
                </a:lnTo>
                <a:lnTo>
                  <a:pt x="1403803" y="1403803"/>
                </a:lnTo>
                <a:lnTo>
                  <a:pt x="0" y="14038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924114" y="5579595"/>
            <a:ext cx="3510756" cy="3040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6209" indent="-228105" lvl="1">
              <a:lnSpc>
                <a:spcPts val="3085"/>
              </a:lnSpc>
              <a:buFont typeface="Arial"/>
              <a:buChar char="•"/>
            </a:pPr>
            <a:r>
              <a:rPr lang="en-US" sz="2113">
                <a:solidFill>
                  <a:srgbClr val="FFFFFF"/>
                </a:solidFill>
                <a:latin typeface="DM Sans"/>
              </a:rPr>
              <a:t>To develop a robust system for detecting fraudulent activities in FastTag transactions.</a:t>
            </a:r>
          </a:p>
          <a:p>
            <a:pPr algn="l" marL="456209" indent="-228105" lvl="1">
              <a:lnSpc>
                <a:spcPts val="3085"/>
              </a:lnSpc>
              <a:buFont typeface="Arial"/>
              <a:buChar char="•"/>
            </a:pPr>
            <a:r>
              <a:rPr lang="en-US" sz="2113">
                <a:solidFill>
                  <a:srgbClr val="FFFFFF"/>
                </a:solidFill>
                <a:latin typeface="DM Sans"/>
              </a:rPr>
              <a:t>Ensure the security and reliability of the FastTag system for users and operators.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770954" y="4866558"/>
            <a:ext cx="3413332" cy="576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8"/>
              </a:lnSpc>
            </a:pPr>
            <a:r>
              <a:rPr lang="en-US" sz="3394">
                <a:solidFill>
                  <a:srgbClr val="B100E8"/>
                </a:solidFill>
                <a:latin typeface="Now Bold"/>
              </a:rPr>
              <a:t>Objective 01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-4327715" y="6542790"/>
            <a:ext cx="9641780" cy="9629727"/>
          </a:xfrm>
          <a:custGeom>
            <a:avLst/>
            <a:gdLst/>
            <a:ahLst/>
            <a:cxnLst/>
            <a:rect r="r" b="b" t="t" l="l"/>
            <a:pathLst>
              <a:path h="9629727" w="9641780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387903" y="5598645"/>
            <a:ext cx="3066811" cy="397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8520" indent="-199260" lvl="1">
              <a:lnSpc>
                <a:spcPts val="2694"/>
              </a:lnSpc>
              <a:buFont typeface="Arial"/>
              <a:buChar char="•"/>
            </a:pPr>
            <a:r>
              <a:rPr lang="en-US" sz="1845">
                <a:solidFill>
                  <a:srgbClr val="FFFFFF"/>
                </a:solidFill>
                <a:latin typeface="DM Sans"/>
              </a:rPr>
              <a:t>Build a </a:t>
            </a:r>
            <a:r>
              <a:rPr lang="en-US" sz="1845">
                <a:solidFill>
                  <a:srgbClr val="FFFFFF"/>
                </a:solidFill>
                <a:latin typeface="DM Sans"/>
              </a:rPr>
              <a:t>machine learning model to identify fraudulent transactions.</a:t>
            </a:r>
          </a:p>
          <a:p>
            <a:pPr algn="l" marL="398520" indent="-199260" lvl="1">
              <a:lnSpc>
                <a:spcPts val="2694"/>
              </a:lnSpc>
              <a:buFont typeface="Arial"/>
              <a:buChar char="•"/>
            </a:pPr>
            <a:r>
              <a:rPr lang="en-US" sz="1845">
                <a:solidFill>
                  <a:srgbClr val="FFFFFF"/>
                </a:solidFill>
                <a:latin typeface="DM Sans"/>
              </a:rPr>
              <a:t>Integrate the model into the FastTag system for real-time fraud detection.</a:t>
            </a:r>
          </a:p>
          <a:p>
            <a:pPr algn="l" marL="398520" indent="-199260" lvl="1">
              <a:lnSpc>
                <a:spcPts val="2694"/>
              </a:lnSpc>
              <a:buFont typeface="Arial"/>
              <a:buChar char="•"/>
            </a:pPr>
            <a:r>
              <a:rPr lang="en-US" sz="1845">
                <a:solidFill>
                  <a:srgbClr val="FFFFFF"/>
                </a:solidFill>
                <a:latin typeface="DM Sans"/>
              </a:rPr>
              <a:t>Minimize false positives and maximize the accuracy of fraud detection.</a:t>
            </a:r>
          </a:p>
          <a:p>
            <a:pPr algn="ctr">
              <a:lnSpc>
                <a:spcPts val="2694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234743" y="4866558"/>
            <a:ext cx="3413332" cy="576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8"/>
              </a:lnSpc>
            </a:pPr>
            <a:r>
              <a:rPr lang="en-US" sz="3394">
                <a:solidFill>
                  <a:srgbClr val="B100E8"/>
                </a:solidFill>
                <a:latin typeface="Now Bold"/>
              </a:rPr>
              <a:t>Objective 02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001244">
            <a:off x="10917706" y="7049713"/>
            <a:ext cx="14283863" cy="12962606"/>
          </a:xfrm>
          <a:custGeom>
            <a:avLst/>
            <a:gdLst/>
            <a:ahLst/>
            <a:cxnLst/>
            <a:rect r="r" b="b" t="t" l="l"/>
            <a:pathLst>
              <a:path h="12962606" w="14283863">
                <a:moveTo>
                  <a:pt x="0" y="0"/>
                </a:moveTo>
                <a:lnTo>
                  <a:pt x="14283863" y="0"/>
                </a:lnTo>
                <a:lnTo>
                  <a:pt x="14283863" y="12962606"/>
                </a:lnTo>
                <a:lnTo>
                  <a:pt x="0" y="129626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84654">
            <a:off x="-6628924" y="-8283079"/>
            <a:ext cx="12596877" cy="11431666"/>
          </a:xfrm>
          <a:custGeom>
            <a:avLst/>
            <a:gdLst/>
            <a:ahLst/>
            <a:cxnLst/>
            <a:rect r="r" b="b" t="t" l="l"/>
            <a:pathLst>
              <a:path h="11431666" w="12596877">
                <a:moveTo>
                  <a:pt x="0" y="0"/>
                </a:moveTo>
                <a:lnTo>
                  <a:pt x="12596877" y="0"/>
                </a:lnTo>
                <a:lnTo>
                  <a:pt x="12596877" y="11431667"/>
                </a:lnTo>
                <a:lnTo>
                  <a:pt x="0" y="114316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90307" y="6316061"/>
            <a:ext cx="6437528" cy="496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7"/>
              </a:lnSpc>
            </a:pPr>
            <a:r>
              <a:rPr lang="en-US" sz="2925">
                <a:solidFill>
                  <a:srgbClr val="B100E8"/>
                </a:solidFill>
                <a:latin typeface="Now Bold"/>
              </a:rPr>
              <a:t>For watching this presentation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545481" y="-693771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23802" y="4668471"/>
            <a:ext cx="11370537" cy="1384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42"/>
              </a:lnSpc>
            </a:pPr>
            <a:r>
              <a:rPr lang="en-US" sz="8087">
                <a:solidFill>
                  <a:srgbClr val="048AFF"/>
                </a:solidFill>
                <a:latin typeface="Now Bold"/>
              </a:rPr>
              <a:t>THANK YOU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022454" y="3332321"/>
            <a:ext cx="1173233" cy="1164700"/>
          </a:xfrm>
          <a:custGeom>
            <a:avLst/>
            <a:gdLst/>
            <a:ahLst/>
            <a:cxnLst/>
            <a:rect r="r" b="b" t="t" l="l"/>
            <a:pathLst>
              <a:path h="1164700" w="1173233">
                <a:moveTo>
                  <a:pt x="0" y="0"/>
                </a:moveTo>
                <a:lnTo>
                  <a:pt x="1173233" y="0"/>
                </a:lnTo>
                <a:lnTo>
                  <a:pt x="1173233" y="1164700"/>
                </a:lnTo>
                <a:lnTo>
                  <a:pt x="0" y="11647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18463" y="3267648"/>
            <a:ext cx="1875852" cy="187585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H="true" flipV="true">
            <a:off x="3194315" y="4205574"/>
            <a:ext cx="12320122" cy="0"/>
          </a:xfrm>
          <a:prstGeom prst="line">
            <a:avLst/>
          </a:prstGeom>
          <a:ln cap="rnd" w="66675">
            <a:solidFill>
              <a:srgbClr val="3652DD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5144797" y="3185080"/>
            <a:ext cx="1875852" cy="187585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550510" y="3262318"/>
            <a:ext cx="1875852" cy="187585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959886" y="3267648"/>
            <a:ext cx="1875852" cy="187585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765517" y="3575291"/>
            <a:ext cx="981744" cy="1249906"/>
          </a:xfrm>
          <a:custGeom>
            <a:avLst/>
            <a:gdLst/>
            <a:ahLst/>
            <a:cxnLst/>
            <a:rect r="r" b="b" t="t" l="l"/>
            <a:pathLst>
              <a:path h="1249906" w="981744">
                <a:moveTo>
                  <a:pt x="0" y="0"/>
                </a:moveTo>
                <a:lnTo>
                  <a:pt x="981744" y="0"/>
                </a:lnTo>
                <a:lnTo>
                  <a:pt x="981744" y="1249906"/>
                </a:lnTo>
                <a:lnTo>
                  <a:pt x="0" y="12499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535552" y="3546446"/>
            <a:ext cx="1062966" cy="1153119"/>
          </a:xfrm>
          <a:custGeom>
            <a:avLst/>
            <a:gdLst/>
            <a:ahLst/>
            <a:cxnLst/>
            <a:rect r="r" b="b" t="t" l="l"/>
            <a:pathLst>
              <a:path h="1153119" w="1062966">
                <a:moveTo>
                  <a:pt x="0" y="0"/>
                </a:moveTo>
                <a:lnTo>
                  <a:pt x="1062967" y="0"/>
                </a:lnTo>
                <a:lnTo>
                  <a:pt x="1062967" y="1153120"/>
                </a:lnTo>
                <a:lnTo>
                  <a:pt x="0" y="11531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342993" y="3663255"/>
            <a:ext cx="1109639" cy="1018850"/>
          </a:xfrm>
          <a:custGeom>
            <a:avLst/>
            <a:gdLst/>
            <a:ahLst/>
            <a:cxnLst/>
            <a:rect r="r" b="b" t="t" l="l"/>
            <a:pathLst>
              <a:path h="1018850" w="1109639">
                <a:moveTo>
                  <a:pt x="0" y="0"/>
                </a:moveTo>
                <a:lnTo>
                  <a:pt x="1109639" y="0"/>
                </a:lnTo>
                <a:lnTo>
                  <a:pt x="1109639" y="1018850"/>
                </a:lnTo>
                <a:lnTo>
                  <a:pt x="0" y="10188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835354" y="1712322"/>
            <a:ext cx="8617293" cy="836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62"/>
              </a:lnSpc>
            </a:pPr>
            <a:r>
              <a:rPr lang="en-US" sz="4865">
                <a:solidFill>
                  <a:srgbClr val="048AFF"/>
                </a:solidFill>
                <a:latin typeface="Now Bold"/>
              </a:rPr>
              <a:t>Project Timeline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342993" y="5263618"/>
            <a:ext cx="1094341" cy="775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4585">
                <a:solidFill>
                  <a:srgbClr val="B100E8"/>
                </a:solidFill>
                <a:latin typeface="Now Bold"/>
              </a:rPr>
              <a:t>04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-3829643" y="6248180"/>
            <a:ext cx="8403333" cy="8403333"/>
          </a:xfrm>
          <a:custGeom>
            <a:avLst/>
            <a:gdLst/>
            <a:ahLst/>
            <a:cxnLst/>
            <a:rect r="r" b="b" t="t" l="l"/>
            <a:pathLst>
              <a:path h="8403333" w="8403333">
                <a:moveTo>
                  <a:pt x="0" y="0"/>
                </a:moveTo>
                <a:lnTo>
                  <a:pt x="8403332" y="0"/>
                </a:lnTo>
                <a:lnTo>
                  <a:pt x="8403332" y="8403332"/>
                </a:lnTo>
                <a:lnTo>
                  <a:pt x="0" y="84033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3217186" y="-5722705"/>
            <a:ext cx="11445409" cy="11445409"/>
          </a:xfrm>
          <a:custGeom>
            <a:avLst/>
            <a:gdLst/>
            <a:ahLst/>
            <a:cxnLst/>
            <a:rect r="r" b="b" t="t" l="l"/>
            <a:pathLst>
              <a:path h="11445409" w="11445409">
                <a:moveTo>
                  <a:pt x="0" y="0"/>
                </a:moveTo>
                <a:lnTo>
                  <a:pt x="11445410" y="0"/>
                </a:lnTo>
                <a:lnTo>
                  <a:pt x="11445410" y="11445410"/>
                </a:lnTo>
                <a:lnTo>
                  <a:pt x="0" y="1144541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5514436" y="3267648"/>
            <a:ext cx="1875852" cy="1875852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5905192" y="3663255"/>
            <a:ext cx="1147405" cy="1118198"/>
          </a:xfrm>
          <a:custGeom>
            <a:avLst/>
            <a:gdLst/>
            <a:ahLst/>
            <a:cxnLst/>
            <a:rect r="r" b="b" t="t" l="l"/>
            <a:pathLst>
              <a:path h="1118198" w="1147405">
                <a:moveTo>
                  <a:pt x="0" y="0"/>
                </a:moveTo>
                <a:lnTo>
                  <a:pt x="1147405" y="0"/>
                </a:lnTo>
                <a:lnTo>
                  <a:pt x="1147405" y="1118198"/>
                </a:lnTo>
                <a:lnTo>
                  <a:pt x="0" y="111819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8765261" y="3585961"/>
            <a:ext cx="1446348" cy="1272787"/>
          </a:xfrm>
          <a:custGeom>
            <a:avLst/>
            <a:gdLst/>
            <a:ahLst/>
            <a:cxnLst/>
            <a:rect r="r" b="b" t="t" l="l"/>
            <a:pathLst>
              <a:path h="1272787" w="1446348">
                <a:moveTo>
                  <a:pt x="0" y="0"/>
                </a:moveTo>
                <a:lnTo>
                  <a:pt x="1446349" y="0"/>
                </a:lnTo>
                <a:lnTo>
                  <a:pt x="1446349" y="1272787"/>
                </a:lnTo>
                <a:lnTo>
                  <a:pt x="0" y="127278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709218" y="5263618"/>
            <a:ext cx="1094341" cy="775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4585">
                <a:solidFill>
                  <a:srgbClr val="B100E8"/>
                </a:solidFill>
                <a:latin typeface="Now Bold"/>
              </a:rPr>
              <a:t>01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519865" y="5263618"/>
            <a:ext cx="1094341" cy="775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4585">
                <a:solidFill>
                  <a:srgbClr val="B100E8"/>
                </a:solidFill>
                <a:latin typeface="Now Bold"/>
              </a:rPr>
              <a:t>02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941265" y="5263618"/>
            <a:ext cx="1094341" cy="775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4585">
                <a:solidFill>
                  <a:srgbClr val="B100E8"/>
                </a:solidFill>
                <a:latin typeface="Now Bold"/>
              </a:rPr>
              <a:t>03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905192" y="5263618"/>
            <a:ext cx="1094341" cy="784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4585">
                <a:solidFill>
                  <a:srgbClr val="B100E8"/>
                </a:solidFill>
                <a:latin typeface="Now Bold"/>
              </a:rPr>
              <a:t>05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835354" y="6205614"/>
            <a:ext cx="2548455" cy="1061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ow Bold"/>
              </a:rPr>
              <a:t>Feature Engineering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755245" y="6125300"/>
            <a:ext cx="2285134" cy="1061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ow Bold"/>
              </a:rPr>
              <a:t>Model Evaluation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320255" y="8219199"/>
            <a:ext cx="3578653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4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Now"/>
              </a:rPr>
              <a:t>Craft Useful Data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24297" y="8157542"/>
            <a:ext cx="4095958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4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Now"/>
              </a:rPr>
              <a:t>Uncover Patterns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094790" y="8127379"/>
            <a:ext cx="2787291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4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Now"/>
              </a:rPr>
              <a:t>Train Fraud Detection Model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5075267" y="8219199"/>
            <a:ext cx="280725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4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Now"/>
              </a:rPr>
              <a:t>Deploy for Real-Time Use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387399" y="8219199"/>
            <a:ext cx="3020826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4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Now"/>
              </a:rPr>
              <a:t>Evaluate Model Performance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476887" y="6136019"/>
            <a:ext cx="3559004" cy="1061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ow Bold"/>
              </a:rPr>
              <a:t>Exploratory Data Analysis (EDA)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8501365" y="6296599"/>
            <a:ext cx="1974142" cy="1061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ow Bold"/>
              </a:rPr>
              <a:t>Model Building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667167" y="6241809"/>
            <a:ext cx="3570391" cy="527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ow Bold"/>
              </a:rPr>
              <a:t>Deployment</a:t>
            </a:r>
          </a:p>
        </p:txBody>
      </p:sp>
      <p:sp>
        <p:nvSpPr>
          <p:cNvPr name="AutoShape 42" id="42"/>
          <p:cNvSpPr/>
          <p:nvPr/>
        </p:nvSpPr>
        <p:spPr>
          <a:xfrm>
            <a:off x="2256389" y="7197104"/>
            <a:ext cx="15887" cy="1008063"/>
          </a:xfrm>
          <a:prstGeom prst="line">
            <a:avLst/>
          </a:prstGeom>
          <a:ln cap="flat" w="38100">
            <a:solidFill>
              <a:srgbClr val="3652DD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43" id="43"/>
          <p:cNvSpPr/>
          <p:nvPr/>
        </p:nvSpPr>
        <p:spPr>
          <a:xfrm>
            <a:off x="16452362" y="6769494"/>
            <a:ext cx="26532" cy="1497330"/>
          </a:xfrm>
          <a:prstGeom prst="line">
            <a:avLst/>
          </a:prstGeom>
          <a:ln cap="flat" w="38100">
            <a:solidFill>
              <a:srgbClr val="3652DD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44" id="44"/>
          <p:cNvSpPr/>
          <p:nvPr/>
        </p:nvSpPr>
        <p:spPr>
          <a:xfrm>
            <a:off x="12897812" y="7186385"/>
            <a:ext cx="0" cy="1080439"/>
          </a:xfrm>
          <a:prstGeom prst="line">
            <a:avLst/>
          </a:prstGeom>
          <a:ln cap="flat" w="38100">
            <a:solidFill>
              <a:srgbClr val="3652DD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45" id="45"/>
          <p:cNvSpPr/>
          <p:nvPr/>
        </p:nvSpPr>
        <p:spPr>
          <a:xfrm>
            <a:off x="9488436" y="7357684"/>
            <a:ext cx="0" cy="817321"/>
          </a:xfrm>
          <a:prstGeom prst="line">
            <a:avLst/>
          </a:prstGeom>
          <a:ln cap="flat" w="38100">
            <a:solidFill>
              <a:srgbClr val="3652DD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46" id="46"/>
          <p:cNvSpPr/>
          <p:nvPr/>
        </p:nvSpPr>
        <p:spPr>
          <a:xfrm>
            <a:off x="6109581" y="7266699"/>
            <a:ext cx="0" cy="1000125"/>
          </a:xfrm>
          <a:prstGeom prst="line">
            <a:avLst/>
          </a:prstGeom>
          <a:ln cap="flat" w="38100">
            <a:solidFill>
              <a:srgbClr val="3652DD"/>
            </a:solidFill>
            <a:prstDash val="sysDot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041088" y="0"/>
            <a:ext cx="6782652" cy="10287000"/>
            <a:chOff x="0" y="0"/>
            <a:chExt cx="1786377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8637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86377">
                  <a:moveTo>
                    <a:pt x="0" y="0"/>
                  </a:moveTo>
                  <a:lnTo>
                    <a:pt x="1786377" y="0"/>
                  </a:lnTo>
                  <a:lnTo>
                    <a:pt x="1786377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1786377" cy="27188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486492">
            <a:off x="15563637" y="8055643"/>
            <a:ext cx="3391326" cy="3387087"/>
          </a:xfrm>
          <a:custGeom>
            <a:avLst/>
            <a:gdLst/>
            <a:ahLst/>
            <a:cxnLst/>
            <a:rect r="r" b="b" t="t" l="l"/>
            <a:pathLst>
              <a:path h="3387087" w="3391326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973881">
            <a:off x="13724232" y="-1930966"/>
            <a:ext cx="3391326" cy="3387087"/>
          </a:xfrm>
          <a:custGeom>
            <a:avLst/>
            <a:gdLst/>
            <a:ahLst/>
            <a:cxnLst/>
            <a:rect r="r" b="b" t="t" l="l"/>
            <a:pathLst>
              <a:path h="3387087" w="3391326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850644" y="452899"/>
            <a:ext cx="9344251" cy="2272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119"/>
              </a:lnSpc>
              <a:spcBef>
                <a:spcPct val="0"/>
              </a:spcBef>
            </a:pPr>
            <a:r>
              <a:rPr lang="en-US" sz="6560">
                <a:solidFill>
                  <a:srgbClr val="048AFF"/>
                </a:solidFill>
                <a:latin typeface="Now Bold"/>
              </a:rPr>
              <a:t>Exploratory Data Analysis (EDA)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81357" y="3671163"/>
            <a:ext cx="10539886" cy="4266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5752" indent="-312876" lvl="1">
              <a:lnSpc>
                <a:spcPts val="4231"/>
              </a:lnSpc>
              <a:buFont typeface="Arial"/>
              <a:buChar char="•"/>
            </a:pPr>
            <a:r>
              <a:rPr lang="en-US" sz="2898">
                <a:solidFill>
                  <a:srgbClr val="FFFFFF"/>
                </a:solidFill>
                <a:latin typeface="DM Sans"/>
              </a:rPr>
              <a:t>Un</a:t>
            </a:r>
            <a:r>
              <a:rPr lang="en-US" sz="2898">
                <a:solidFill>
                  <a:srgbClr val="FFFFFF"/>
                </a:solidFill>
                <a:latin typeface="DM Sans"/>
              </a:rPr>
              <a:t>derstanding the dataset: transaction records, user details, toll plaza information, etc.</a:t>
            </a:r>
          </a:p>
          <a:p>
            <a:pPr algn="l" marL="625752" indent="-312876" lvl="1">
              <a:lnSpc>
                <a:spcPts val="4231"/>
              </a:lnSpc>
              <a:buFont typeface="Arial"/>
              <a:buChar char="•"/>
            </a:pPr>
            <a:r>
              <a:rPr lang="en-US" sz="2898">
                <a:solidFill>
                  <a:srgbClr val="FFFFFF"/>
                </a:solidFill>
                <a:latin typeface="DM Sans"/>
              </a:rPr>
              <a:t>Identifying patterns and anomalies in the data.</a:t>
            </a:r>
          </a:p>
          <a:p>
            <a:pPr algn="l" marL="625752" indent="-312876" lvl="1">
              <a:lnSpc>
                <a:spcPts val="4231"/>
              </a:lnSpc>
              <a:buFont typeface="Arial"/>
              <a:buChar char="•"/>
            </a:pPr>
            <a:r>
              <a:rPr lang="en-US" sz="2898">
                <a:solidFill>
                  <a:srgbClr val="FFFFFF"/>
                </a:solidFill>
                <a:latin typeface="DM Sans"/>
              </a:rPr>
              <a:t>Visualizing data to gain insights into common fraud characteristics.</a:t>
            </a:r>
          </a:p>
          <a:p>
            <a:pPr algn="l" marL="625752" indent="-312876" lvl="1">
              <a:lnSpc>
                <a:spcPts val="4231"/>
              </a:lnSpc>
              <a:buFont typeface="Arial"/>
              <a:buChar char="•"/>
            </a:pPr>
            <a:r>
              <a:rPr lang="en-US" sz="2898">
                <a:solidFill>
                  <a:srgbClr val="FFFFFF"/>
                </a:solidFill>
                <a:latin typeface="DM Sans"/>
              </a:rPr>
              <a:t>Example: Plotting the frequency of transactions by time and location.</a:t>
            </a:r>
          </a:p>
          <a:p>
            <a:pPr algn="l">
              <a:lnSpc>
                <a:spcPts val="4231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4696852" y="3873510"/>
            <a:ext cx="1757360" cy="175736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15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5183817" y="4344154"/>
            <a:ext cx="783430" cy="816073"/>
          </a:xfrm>
          <a:custGeom>
            <a:avLst/>
            <a:gdLst/>
            <a:ahLst/>
            <a:cxnLst/>
            <a:rect r="r" b="b" t="t" l="l"/>
            <a:pathLst>
              <a:path h="816073" w="783430">
                <a:moveTo>
                  <a:pt x="0" y="0"/>
                </a:moveTo>
                <a:lnTo>
                  <a:pt x="783430" y="0"/>
                </a:lnTo>
                <a:lnTo>
                  <a:pt x="783430" y="816073"/>
                </a:lnTo>
                <a:lnTo>
                  <a:pt x="0" y="8160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344763" y="4270557"/>
            <a:ext cx="17894953" cy="17894953"/>
          </a:xfrm>
          <a:custGeom>
            <a:avLst/>
            <a:gdLst/>
            <a:ahLst/>
            <a:cxnLst/>
            <a:rect r="r" b="b" t="t" l="l"/>
            <a:pathLst>
              <a:path h="17894953" w="17894953">
                <a:moveTo>
                  <a:pt x="0" y="0"/>
                </a:moveTo>
                <a:lnTo>
                  <a:pt x="17894952" y="0"/>
                </a:lnTo>
                <a:lnTo>
                  <a:pt x="17894952" y="17894953"/>
                </a:lnTo>
                <a:lnTo>
                  <a:pt x="0" y="178949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24620" y="-1132633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33710" y="8634778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483960" y="1551421"/>
            <a:ext cx="4346319" cy="5845422"/>
          </a:xfrm>
          <a:custGeom>
            <a:avLst/>
            <a:gdLst/>
            <a:ahLst/>
            <a:cxnLst/>
            <a:rect r="r" b="b" t="t" l="l"/>
            <a:pathLst>
              <a:path h="5845422" w="4346319">
                <a:moveTo>
                  <a:pt x="0" y="0"/>
                </a:moveTo>
                <a:lnTo>
                  <a:pt x="4346319" y="0"/>
                </a:lnTo>
                <a:lnTo>
                  <a:pt x="4346319" y="5845422"/>
                </a:lnTo>
                <a:lnTo>
                  <a:pt x="0" y="58454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071949" y="1551421"/>
            <a:ext cx="3727848" cy="5438273"/>
          </a:xfrm>
          <a:custGeom>
            <a:avLst/>
            <a:gdLst/>
            <a:ahLst/>
            <a:cxnLst/>
            <a:rect r="r" b="b" t="t" l="l"/>
            <a:pathLst>
              <a:path h="5438273" w="3727848">
                <a:moveTo>
                  <a:pt x="0" y="0"/>
                </a:moveTo>
                <a:lnTo>
                  <a:pt x="3727848" y="0"/>
                </a:lnTo>
                <a:lnTo>
                  <a:pt x="3727848" y="5438273"/>
                </a:lnTo>
                <a:lnTo>
                  <a:pt x="0" y="54382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83960" y="7473173"/>
            <a:ext cx="12903826" cy="2323211"/>
          </a:xfrm>
          <a:custGeom>
            <a:avLst/>
            <a:gdLst/>
            <a:ahLst/>
            <a:cxnLst/>
            <a:rect r="r" b="b" t="t" l="l"/>
            <a:pathLst>
              <a:path h="2323211" w="12903826">
                <a:moveTo>
                  <a:pt x="0" y="0"/>
                </a:moveTo>
                <a:lnTo>
                  <a:pt x="12903826" y="0"/>
                </a:lnTo>
                <a:lnTo>
                  <a:pt x="12903826" y="2323210"/>
                </a:lnTo>
                <a:lnTo>
                  <a:pt x="0" y="23232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497167" y="1551421"/>
            <a:ext cx="3890619" cy="5464031"/>
          </a:xfrm>
          <a:custGeom>
            <a:avLst/>
            <a:gdLst/>
            <a:ahLst/>
            <a:cxnLst/>
            <a:rect r="r" b="b" t="t" l="l"/>
            <a:pathLst>
              <a:path h="5464031" w="3890619">
                <a:moveTo>
                  <a:pt x="0" y="0"/>
                </a:moveTo>
                <a:lnTo>
                  <a:pt x="3890619" y="0"/>
                </a:lnTo>
                <a:lnTo>
                  <a:pt x="3890619" y="5464031"/>
                </a:lnTo>
                <a:lnTo>
                  <a:pt x="0" y="546403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774990" y="424339"/>
            <a:ext cx="557956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Getting Insights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344763" y="4270557"/>
            <a:ext cx="17894953" cy="17894953"/>
          </a:xfrm>
          <a:custGeom>
            <a:avLst/>
            <a:gdLst/>
            <a:ahLst/>
            <a:cxnLst/>
            <a:rect r="r" b="b" t="t" l="l"/>
            <a:pathLst>
              <a:path h="17894953" w="17894953">
                <a:moveTo>
                  <a:pt x="0" y="0"/>
                </a:moveTo>
                <a:lnTo>
                  <a:pt x="17894952" y="0"/>
                </a:lnTo>
                <a:lnTo>
                  <a:pt x="17894952" y="17894953"/>
                </a:lnTo>
                <a:lnTo>
                  <a:pt x="0" y="178949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24620" y="-1132633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33710" y="8634778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02713" y="2835089"/>
            <a:ext cx="11263330" cy="4616822"/>
          </a:xfrm>
          <a:custGeom>
            <a:avLst/>
            <a:gdLst/>
            <a:ahLst/>
            <a:cxnLst/>
            <a:rect r="r" b="b" t="t" l="l"/>
            <a:pathLst>
              <a:path h="4616822" w="11263330">
                <a:moveTo>
                  <a:pt x="0" y="0"/>
                </a:moveTo>
                <a:lnTo>
                  <a:pt x="11263330" y="0"/>
                </a:lnTo>
                <a:lnTo>
                  <a:pt x="11263330" y="4616822"/>
                </a:lnTo>
                <a:lnTo>
                  <a:pt x="0" y="46168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809786" y="3515618"/>
            <a:ext cx="3449514" cy="6045923"/>
          </a:xfrm>
          <a:custGeom>
            <a:avLst/>
            <a:gdLst/>
            <a:ahLst/>
            <a:cxnLst/>
            <a:rect r="r" b="b" t="t" l="l"/>
            <a:pathLst>
              <a:path h="6045923" w="3449514">
                <a:moveTo>
                  <a:pt x="0" y="0"/>
                </a:moveTo>
                <a:lnTo>
                  <a:pt x="3449514" y="0"/>
                </a:lnTo>
                <a:lnTo>
                  <a:pt x="3449514" y="6045923"/>
                </a:lnTo>
                <a:lnTo>
                  <a:pt x="0" y="60459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774990" y="424339"/>
            <a:ext cx="557956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Getting Insights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344763" y="4270557"/>
            <a:ext cx="17894953" cy="17894953"/>
          </a:xfrm>
          <a:custGeom>
            <a:avLst/>
            <a:gdLst/>
            <a:ahLst/>
            <a:cxnLst/>
            <a:rect r="r" b="b" t="t" l="l"/>
            <a:pathLst>
              <a:path h="17894953" w="17894953">
                <a:moveTo>
                  <a:pt x="0" y="0"/>
                </a:moveTo>
                <a:lnTo>
                  <a:pt x="17894952" y="0"/>
                </a:lnTo>
                <a:lnTo>
                  <a:pt x="17894952" y="17894953"/>
                </a:lnTo>
                <a:lnTo>
                  <a:pt x="0" y="178949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24620" y="-1132633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33710" y="8634778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2760721"/>
            <a:ext cx="6276244" cy="5874057"/>
          </a:xfrm>
          <a:custGeom>
            <a:avLst/>
            <a:gdLst/>
            <a:ahLst/>
            <a:cxnLst/>
            <a:rect r="r" b="b" t="t" l="l"/>
            <a:pathLst>
              <a:path h="5874057" w="6276244">
                <a:moveTo>
                  <a:pt x="0" y="0"/>
                </a:moveTo>
                <a:lnTo>
                  <a:pt x="6276244" y="0"/>
                </a:lnTo>
                <a:lnTo>
                  <a:pt x="6276244" y="5874057"/>
                </a:lnTo>
                <a:lnTo>
                  <a:pt x="0" y="58740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698553" y="2405460"/>
            <a:ext cx="5068787" cy="6229318"/>
          </a:xfrm>
          <a:custGeom>
            <a:avLst/>
            <a:gdLst/>
            <a:ahLst/>
            <a:cxnLst/>
            <a:rect r="r" b="b" t="t" l="l"/>
            <a:pathLst>
              <a:path h="6229318" w="5068787">
                <a:moveTo>
                  <a:pt x="0" y="0"/>
                </a:moveTo>
                <a:lnTo>
                  <a:pt x="5068787" y="0"/>
                </a:lnTo>
                <a:lnTo>
                  <a:pt x="5068787" y="6229318"/>
                </a:lnTo>
                <a:lnTo>
                  <a:pt x="0" y="62293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157865" y="2405460"/>
            <a:ext cx="4557886" cy="6417933"/>
          </a:xfrm>
          <a:custGeom>
            <a:avLst/>
            <a:gdLst/>
            <a:ahLst/>
            <a:cxnLst/>
            <a:rect r="r" b="b" t="t" l="l"/>
            <a:pathLst>
              <a:path h="6417933" w="4557886">
                <a:moveTo>
                  <a:pt x="0" y="0"/>
                </a:moveTo>
                <a:lnTo>
                  <a:pt x="4557886" y="0"/>
                </a:lnTo>
                <a:lnTo>
                  <a:pt x="4557886" y="6417933"/>
                </a:lnTo>
                <a:lnTo>
                  <a:pt x="0" y="64179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774990" y="424339"/>
            <a:ext cx="557956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Getting Insights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DAGILH-bgEE</dc:identifier>
  <dcterms:modified xsi:type="dcterms:W3CDTF">2011-08-01T06:04:30Z</dcterms:modified>
  <cp:revision>1</cp:revision>
  <dc:title>Mentorness_ml_2</dc:title>
</cp:coreProperties>
</file>